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63" r:id="rId4"/>
    <p:sldId id="258" r:id="rId5"/>
    <p:sldId id="259" r:id="rId6"/>
    <p:sldId id="260" r:id="rId7"/>
    <p:sldId id="261" r:id="rId8"/>
    <p:sldId id="262" r:id="rId9"/>
    <p:sldId id="267" r:id="rId10"/>
    <p:sldId id="265" r:id="rId11"/>
    <p:sldId id="264" r:id="rId12"/>
    <p:sldId id="266"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5" d="100"/>
          <a:sy n="45" d="100"/>
        </p:scale>
        <p:origin x="-1326" y="-2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EFDA7E-777F-43BC-91D2-362D7085FFA7}" type="datetimeFigureOut">
              <a:rPr lang="en-US" smtClean="0"/>
              <a:t>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6141F4-87D4-4DB1-B938-F43A87B8A0C6}" type="slidenum">
              <a:rPr lang="en-US" smtClean="0"/>
              <a:t>‹#›</a:t>
            </a:fld>
            <a:endParaRPr lang="en-US"/>
          </a:p>
        </p:txBody>
      </p:sp>
    </p:spTree>
    <p:extLst>
      <p:ext uri="{BB962C8B-B14F-4D97-AF65-F5344CB8AC3E}">
        <p14:creationId xmlns:p14="http://schemas.microsoft.com/office/powerpoint/2010/main" val="427566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D6141F4-87D4-4DB1-B938-F43A87B8A0C6}" type="slidenum">
              <a:rPr lang="en-US" smtClean="0"/>
              <a:t>9</a:t>
            </a:fld>
            <a:endParaRPr lang="en-US"/>
          </a:p>
        </p:txBody>
      </p:sp>
    </p:spTree>
    <p:extLst>
      <p:ext uri="{BB962C8B-B14F-4D97-AF65-F5344CB8AC3E}">
        <p14:creationId xmlns:p14="http://schemas.microsoft.com/office/powerpoint/2010/main" val="3194518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A216649-5DEC-43A0-AFD4-88D8ACF8F212}" type="datetimeFigureOut">
              <a:rPr lang="en-US" smtClean="0"/>
              <a:t>3/1/2016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E0D93CF-1772-4D12-81A1-FE98E535C22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216649-5DEC-43A0-AFD4-88D8ACF8F212}"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D93CF-1772-4D12-81A1-FE98E535C2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216649-5DEC-43A0-AFD4-88D8ACF8F212}"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D93CF-1772-4D12-81A1-FE98E535C22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216649-5DEC-43A0-AFD4-88D8ACF8F212}"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D93CF-1772-4D12-81A1-FE98E535C22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A216649-5DEC-43A0-AFD4-88D8ACF8F212}"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D93CF-1772-4D12-81A1-FE98E535C22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216649-5DEC-43A0-AFD4-88D8ACF8F212}" type="datetimeFigureOut">
              <a:rPr lang="en-US" smtClean="0"/>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D93CF-1772-4D12-81A1-FE98E535C22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A216649-5DEC-43A0-AFD4-88D8ACF8F212}" type="datetimeFigureOut">
              <a:rPr lang="en-US" smtClean="0"/>
              <a:t>3/1/2016</a:t>
            </a:fld>
            <a:endParaRPr lang="en-US"/>
          </a:p>
        </p:txBody>
      </p:sp>
      <p:sp>
        <p:nvSpPr>
          <p:cNvPr id="27" name="Slide Number Placeholder 26"/>
          <p:cNvSpPr>
            <a:spLocks noGrp="1"/>
          </p:cNvSpPr>
          <p:nvPr>
            <p:ph type="sldNum" sz="quarter" idx="11"/>
          </p:nvPr>
        </p:nvSpPr>
        <p:spPr/>
        <p:txBody>
          <a:bodyPr rtlCol="0"/>
          <a:lstStyle/>
          <a:p>
            <a:fld id="{DE0D93CF-1772-4D12-81A1-FE98E535C224}"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A216649-5DEC-43A0-AFD4-88D8ACF8F212}" type="datetimeFigureOut">
              <a:rPr lang="en-US" smtClean="0"/>
              <a:t>3/1/2016</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DE0D93CF-1772-4D12-81A1-FE98E535C22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16649-5DEC-43A0-AFD4-88D8ACF8F212}" type="datetimeFigureOut">
              <a:rPr lang="en-US" smtClean="0"/>
              <a:t>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0D93CF-1772-4D12-81A1-FE98E535C22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216649-5DEC-43A0-AFD4-88D8ACF8F212}" type="datetimeFigureOut">
              <a:rPr lang="en-US" smtClean="0"/>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D93CF-1772-4D12-81A1-FE98E535C22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A216649-5DEC-43A0-AFD4-88D8ACF8F212}" type="datetimeFigureOut">
              <a:rPr lang="en-US" smtClean="0"/>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D93CF-1772-4D12-81A1-FE98E535C22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A216649-5DEC-43A0-AFD4-88D8ACF8F212}" type="datetimeFigureOut">
              <a:rPr lang="en-US" smtClean="0"/>
              <a:t>3/1/2016</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E0D93CF-1772-4D12-81A1-FE98E535C22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kdelisi@framingham.k12.ma.us" TargetMode="External"/><Relationship Id="rId2" Type="http://schemas.openxmlformats.org/officeDocument/2006/relationships/hyperlink" Target="mailto:cnye@framingham.k12.ma.us"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1.pn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Special Education Department</a:t>
            </a:r>
            <a:endParaRPr lang="en-US" dirty="0"/>
          </a:p>
        </p:txBody>
      </p:sp>
      <p:sp>
        <p:nvSpPr>
          <p:cNvPr id="3" name="Subtitle 2"/>
          <p:cNvSpPr>
            <a:spLocks noGrp="1"/>
          </p:cNvSpPr>
          <p:nvPr>
            <p:ph type="subTitle" idx="1"/>
          </p:nvPr>
        </p:nvSpPr>
        <p:spPr/>
        <p:txBody>
          <a:bodyPr/>
          <a:lstStyle/>
          <a:p>
            <a:r>
              <a:rPr lang="en-US" dirty="0" smtClean="0"/>
              <a:t>March 1, 2016</a:t>
            </a:r>
          </a:p>
          <a:p>
            <a:r>
              <a:rPr lang="en-US" dirty="0" smtClean="0"/>
              <a:t>Curriculum Night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1112" y="4343400"/>
            <a:ext cx="2030181" cy="2202873"/>
          </a:xfrm>
          <a:prstGeom prst="rect">
            <a:avLst/>
          </a:prstGeom>
        </p:spPr>
      </p:pic>
    </p:spTree>
    <p:extLst>
      <p:ext uri="{BB962C8B-B14F-4D97-AF65-F5344CB8AC3E}">
        <p14:creationId xmlns:p14="http://schemas.microsoft.com/office/powerpoint/2010/main" val="80199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Applied Program</a:t>
            </a:r>
            <a:endParaRPr lang="en-US" dirty="0"/>
          </a:p>
        </p:txBody>
      </p:sp>
      <p:sp>
        <p:nvSpPr>
          <p:cNvPr id="3" name="Content Placeholder 2"/>
          <p:cNvSpPr>
            <a:spLocks noGrp="1"/>
          </p:cNvSpPr>
          <p:nvPr>
            <p:ph idx="1"/>
          </p:nvPr>
        </p:nvSpPr>
        <p:spPr/>
        <p:txBody>
          <a:bodyPr>
            <a:normAutofit fontScale="92500" lnSpcReduction="20000"/>
          </a:bodyPr>
          <a:lstStyle/>
          <a:p>
            <a:pPr marL="109728" indent="0" algn="ctr">
              <a:buNone/>
            </a:pPr>
            <a:r>
              <a:rPr lang="en-US" dirty="0"/>
              <a:t>The Special Education Department provides specially designed instruction to meet the unique needs of students with disabilities. Students eligible for Special Education services have Individualized Educational Programs that can include both Special Education and Regular Education courses. The primary goal of the department is to support and encourage maximum student involvement in regular education courses to the extent appropriate</a:t>
            </a:r>
            <a:r>
              <a:rPr lang="en-US" dirty="0" smtClean="0"/>
              <a:t>.  Students who have a specific learning disability in a specific content area will be eligible to take an academic course at the Applied Level.</a:t>
            </a:r>
            <a:endParaRPr lang="en-US" dirty="0"/>
          </a:p>
        </p:txBody>
      </p:sp>
      <p:pic>
        <p:nvPicPr>
          <p:cNvPr id="9218" name="Picture 2" descr="C:\Users\rkanter\AppData\Local\Microsoft\Windows\Temporary Internet Files\Content.IE5\TOXULJTC\inclus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5055" y="990600"/>
            <a:ext cx="2514600" cy="1136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2787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066800"/>
          </a:xfrm>
        </p:spPr>
        <p:txBody>
          <a:bodyPr/>
          <a:lstStyle/>
          <a:p>
            <a:r>
              <a:rPr lang="en-US" dirty="0" smtClean="0"/>
              <a:t>Applied Level Classes</a:t>
            </a:r>
            <a:endParaRPr lang="en-US" dirty="0"/>
          </a:p>
        </p:txBody>
      </p:sp>
      <p:sp>
        <p:nvSpPr>
          <p:cNvPr id="3" name="Content Placeholder 2"/>
          <p:cNvSpPr>
            <a:spLocks noGrp="1"/>
          </p:cNvSpPr>
          <p:nvPr>
            <p:ph idx="1"/>
          </p:nvPr>
        </p:nvSpPr>
        <p:spPr>
          <a:xfrm>
            <a:off x="457200" y="2249424"/>
            <a:ext cx="4038600" cy="4325112"/>
          </a:xfrm>
        </p:spPr>
        <p:txBody>
          <a:bodyPr>
            <a:normAutofit fontScale="85000" lnSpcReduction="20000"/>
          </a:bodyPr>
          <a:lstStyle/>
          <a:p>
            <a:pPr marL="109728" indent="0">
              <a:buNone/>
            </a:pPr>
            <a:r>
              <a:rPr lang="en-US" b="1" dirty="0" smtClean="0"/>
              <a:t>English Courses:</a:t>
            </a:r>
          </a:p>
          <a:p>
            <a:r>
              <a:rPr lang="en-US" dirty="0" smtClean="0"/>
              <a:t>Applied </a:t>
            </a:r>
            <a:r>
              <a:rPr lang="en-US" dirty="0"/>
              <a:t>English I </a:t>
            </a:r>
            <a:endParaRPr lang="en-US" dirty="0" smtClean="0"/>
          </a:p>
          <a:p>
            <a:r>
              <a:rPr lang="en-US" dirty="0" smtClean="0"/>
              <a:t>Applied </a:t>
            </a:r>
            <a:r>
              <a:rPr lang="en-US" dirty="0"/>
              <a:t>English II </a:t>
            </a:r>
            <a:endParaRPr lang="en-US" dirty="0" smtClean="0"/>
          </a:p>
          <a:p>
            <a:r>
              <a:rPr lang="en-US" dirty="0" smtClean="0"/>
              <a:t>Applied </a:t>
            </a:r>
            <a:r>
              <a:rPr lang="en-US" dirty="0"/>
              <a:t>American Literature </a:t>
            </a:r>
            <a:endParaRPr lang="en-US" dirty="0" smtClean="0"/>
          </a:p>
          <a:p>
            <a:r>
              <a:rPr lang="en-US" dirty="0" smtClean="0"/>
              <a:t>Applied </a:t>
            </a:r>
            <a:r>
              <a:rPr lang="en-US" dirty="0"/>
              <a:t>World Literature </a:t>
            </a:r>
            <a:endParaRPr lang="en-US" dirty="0" smtClean="0"/>
          </a:p>
          <a:p>
            <a:endParaRPr lang="en-US" dirty="0" smtClean="0"/>
          </a:p>
          <a:p>
            <a:pPr marL="109728" indent="0">
              <a:buNone/>
            </a:pPr>
            <a:r>
              <a:rPr lang="en-US" b="1" dirty="0" smtClean="0"/>
              <a:t>Math Courses:</a:t>
            </a:r>
            <a:endParaRPr lang="en-US" b="1" dirty="0"/>
          </a:p>
          <a:p>
            <a:r>
              <a:rPr lang="en-US" dirty="0" smtClean="0"/>
              <a:t>Applied </a:t>
            </a:r>
            <a:r>
              <a:rPr lang="en-US" dirty="0"/>
              <a:t>Algebra I </a:t>
            </a:r>
            <a:endParaRPr lang="en-US" dirty="0" smtClean="0"/>
          </a:p>
          <a:p>
            <a:r>
              <a:rPr lang="en-US" dirty="0" smtClean="0"/>
              <a:t>Applied </a:t>
            </a:r>
            <a:r>
              <a:rPr lang="en-US" dirty="0"/>
              <a:t>Geometry </a:t>
            </a:r>
            <a:endParaRPr lang="en-US" dirty="0" smtClean="0"/>
          </a:p>
          <a:p>
            <a:r>
              <a:rPr lang="en-US" dirty="0" smtClean="0"/>
              <a:t>Applied </a:t>
            </a:r>
            <a:r>
              <a:rPr lang="en-US" dirty="0"/>
              <a:t>Algebra </a:t>
            </a:r>
            <a:r>
              <a:rPr lang="en-US" dirty="0" smtClean="0"/>
              <a:t>II</a:t>
            </a:r>
          </a:p>
          <a:p>
            <a:r>
              <a:rPr lang="en-US" dirty="0" smtClean="0"/>
              <a:t>Applied Consumer Math</a:t>
            </a:r>
          </a:p>
        </p:txBody>
      </p:sp>
      <p:sp>
        <p:nvSpPr>
          <p:cNvPr id="6" name="Content Placeholder 2"/>
          <p:cNvSpPr txBox="1">
            <a:spLocks/>
          </p:cNvSpPr>
          <p:nvPr/>
        </p:nvSpPr>
        <p:spPr>
          <a:xfrm>
            <a:off x="4648200" y="2228088"/>
            <a:ext cx="4191000" cy="432511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Font typeface="Georgia"/>
              <a:buNone/>
            </a:pPr>
            <a:r>
              <a:rPr lang="en-US" sz="2400" b="1" dirty="0" smtClean="0"/>
              <a:t>History Classes:</a:t>
            </a:r>
          </a:p>
          <a:p>
            <a:r>
              <a:rPr lang="en-US" sz="2400" dirty="0" smtClean="0"/>
              <a:t>Applied Modern World </a:t>
            </a:r>
          </a:p>
          <a:p>
            <a:r>
              <a:rPr lang="en-US" sz="2400" dirty="0" smtClean="0"/>
              <a:t>Applied US History 1 </a:t>
            </a:r>
          </a:p>
          <a:p>
            <a:endParaRPr lang="en-US" sz="2400" dirty="0" smtClean="0"/>
          </a:p>
          <a:p>
            <a:pPr marL="109728" indent="0">
              <a:buFont typeface="Georgia"/>
              <a:buNone/>
            </a:pPr>
            <a:r>
              <a:rPr lang="en-US" sz="2400" b="1" dirty="0" smtClean="0"/>
              <a:t>Science Classes:</a:t>
            </a:r>
          </a:p>
          <a:p>
            <a:r>
              <a:rPr lang="en-US" sz="2400" dirty="0" smtClean="0"/>
              <a:t>Applied Biology Part 1 </a:t>
            </a:r>
          </a:p>
          <a:p>
            <a:r>
              <a:rPr lang="en-US" sz="2400" dirty="0" smtClean="0"/>
              <a:t>Applied Biology Part 2</a:t>
            </a:r>
          </a:p>
          <a:p>
            <a:endParaRPr lang="en-US" sz="2400" dirty="0"/>
          </a:p>
          <a:p>
            <a:pPr marL="109728" indent="0">
              <a:buNone/>
            </a:pPr>
            <a:r>
              <a:rPr lang="en-US" sz="2400" b="1" dirty="0" smtClean="0"/>
              <a:t>Reading:</a:t>
            </a:r>
          </a:p>
          <a:p>
            <a:r>
              <a:rPr lang="en-US" sz="2400" dirty="0" smtClean="0"/>
              <a:t>Structures of Reading</a:t>
            </a:r>
            <a:endParaRPr lang="en-US" sz="2400" dirty="0"/>
          </a:p>
        </p:txBody>
      </p:sp>
      <p:pic>
        <p:nvPicPr>
          <p:cNvPr id="8194" name="Picture 2" descr="C:\Users\rkanter\AppData\Local\Microsoft\Windows\Temporary Internet Files\Content.IE5\TOXULJTC\inclus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609600"/>
            <a:ext cx="2400300" cy="1084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3500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Special Education Classes</a:t>
            </a:r>
            <a:br>
              <a:rPr lang="en-US" dirty="0" smtClean="0"/>
            </a:br>
            <a:r>
              <a:rPr lang="en-US" dirty="0" smtClean="0"/>
              <a:t>Not Academic Specific</a:t>
            </a:r>
            <a:endParaRPr lang="en-US" dirty="0"/>
          </a:p>
        </p:txBody>
      </p:sp>
      <p:sp>
        <p:nvSpPr>
          <p:cNvPr id="3" name="Content Placeholder 2"/>
          <p:cNvSpPr>
            <a:spLocks noGrp="1"/>
          </p:cNvSpPr>
          <p:nvPr>
            <p:ph idx="1"/>
          </p:nvPr>
        </p:nvSpPr>
        <p:spPr>
          <a:xfrm>
            <a:off x="457200" y="2532888"/>
            <a:ext cx="8229600" cy="4325112"/>
          </a:xfrm>
        </p:spPr>
        <p:txBody>
          <a:bodyPr/>
          <a:lstStyle/>
          <a:p>
            <a:r>
              <a:rPr lang="en-US" dirty="0" smtClean="0"/>
              <a:t>Grade 9 Academic Support (5x per cycle)</a:t>
            </a:r>
          </a:p>
          <a:p>
            <a:r>
              <a:rPr lang="en-US" dirty="0" smtClean="0"/>
              <a:t>Study Skills/Strategies (2x or 4x per cycle)</a:t>
            </a:r>
          </a:p>
          <a:p>
            <a:r>
              <a:rPr lang="en-US" dirty="0" smtClean="0"/>
              <a:t>High </a:t>
            </a:r>
            <a:r>
              <a:rPr lang="en-US" dirty="0"/>
              <a:t>School to the Future Part </a:t>
            </a:r>
            <a:r>
              <a:rPr lang="en-US" dirty="0" smtClean="0"/>
              <a:t>I (Second Semester of Junior Year) </a:t>
            </a:r>
          </a:p>
          <a:p>
            <a:r>
              <a:rPr lang="en-US" dirty="0" smtClean="0"/>
              <a:t>High </a:t>
            </a:r>
            <a:r>
              <a:rPr lang="en-US" dirty="0"/>
              <a:t>School to the Future Part </a:t>
            </a:r>
            <a:r>
              <a:rPr lang="en-US" dirty="0" smtClean="0"/>
              <a:t>II (First Semester of Senior Year)</a:t>
            </a:r>
            <a:endParaRPr lang="en-US" dirty="0"/>
          </a:p>
        </p:txBody>
      </p:sp>
      <p:pic>
        <p:nvPicPr>
          <p:cNvPr id="10242" name="Picture 2" descr="C:\Users\rkanter\AppData\Local\Microsoft\Windows\Temporary Internet Files\Content.IE5\TOXULJTC\inclus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762000"/>
            <a:ext cx="2909513" cy="1314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1612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Education Courses Outlook</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70513386"/>
              </p:ext>
            </p:extLst>
          </p:nvPr>
        </p:nvGraphicFramePr>
        <p:xfrm>
          <a:off x="76201" y="2249488"/>
          <a:ext cx="8915400" cy="3348554"/>
        </p:xfrm>
        <a:graphic>
          <a:graphicData uri="http://schemas.openxmlformats.org/drawingml/2006/table">
            <a:tbl>
              <a:tblPr firstRow="1" bandRow="1">
                <a:tableStyleId>{5C22544A-7EE6-4342-B048-85BDC9FD1C3A}</a:tableStyleId>
              </a:tblPr>
              <a:tblGrid>
                <a:gridCol w="2438400"/>
                <a:gridCol w="2286000"/>
                <a:gridCol w="2133600"/>
                <a:gridCol w="2057400"/>
              </a:tblGrid>
              <a:tr h="410142">
                <a:tc gridSpan="4">
                  <a:txBody>
                    <a:bodyPr/>
                    <a:lstStyle/>
                    <a:p>
                      <a:pPr algn="ctr"/>
                      <a:r>
                        <a:rPr lang="en-US" dirty="0" smtClean="0"/>
                        <a:t>Course Sequence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10142">
                <a:tc>
                  <a:txBody>
                    <a:bodyPr/>
                    <a:lstStyle/>
                    <a:p>
                      <a:pPr algn="ctr"/>
                      <a:r>
                        <a:rPr lang="en-US" b="1" dirty="0" smtClean="0">
                          <a:solidFill>
                            <a:schemeClr val="accent2"/>
                          </a:solidFill>
                        </a:rPr>
                        <a:t>Grade 9</a:t>
                      </a:r>
                      <a:endParaRPr lang="en-US" b="1" dirty="0">
                        <a:solidFill>
                          <a:schemeClr val="accent2"/>
                        </a:solidFill>
                      </a:endParaRPr>
                    </a:p>
                  </a:txBody>
                  <a:tcPr/>
                </a:tc>
                <a:tc>
                  <a:txBody>
                    <a:bodyPr/>
                    <a:lstStyle/>
                    <a:p>
                      <a:pPr algn="ctr"/>
                      <a:r>
                        <a:rPr lang="en-US" b="1" dirty="0" smtClean="0">
                          <a:solidFill>
                            <a:schemeClr val="accent2"/>
                          </a:solidFill>
                        </a:rPr>
                        <a:t>Grade 10</a:t>
                      </a:r>
                      <a:endParaRPr lang="en-US" b="1" dirty="0">
                        <a:solidFill>
                          <a:schemeClr val="accent2"/>
                        </a:solidFill>
                      </a:endParaRPr>
                    </a:p>
                  </a:txBody>
                  <a:tcPr/>
                </a:tc>
                <a:tc>
                  <a:txBody>
                    <a:bodyPr/>
                    <a:lstStyle/>
                    <a:p>
                      <a:pPr algn="ctr"/>
                      <a:r>
                        <a:rPr lang="en-US" b="1" dirty="0" smtClean="0">
                          <a:solidFill>
                            <a:schemeClr val="accent2"/>
                          </a:solidFill>
                        </a:rPr>
                        <a:t>Grade 11</a:t>
                      </a:r>
                      <a:endParaRPr lang="en-US" b="1" dirty="0">
                        <a:solidFill>
                          <a:schemeClr val="accent2"/>
                        </a:solidFill>
                      </a:endParaRPr>
                    </a:p>
                  </a:txBody>
                  <a:tcPr/>
                </a:tc>
                <a:tc>
                  <a:txBody>
                    <a:bodyPr/>
                    <a:lstStyle/>
                    <a:p>
                      <a:pPr algn="ctr"/>
                      <a:r>
                        <a:rPr lang="en-US" b="1" dirty="0" smtClean="0">
                          <a:solidFill>
                            <a:schemeClr val="accent2"/>
                          </a:solidFill>
                        </a:rPr>
                        <a:t>Grade 12</a:t>
                      </a:r>
                      <a:endParaRPr lang="en-US" b="1" dirty="0">
                        <a:solidFill>
                          <a:schemeClr val="accent2"/>
                        </a:solidFill>
                      </a:endParaRPr>
                    </a:p>
                  </a:txBody>
                  <a:tcPr/>
                </a:tc>
              </a:tr>
              <a:tr h="2528270">
                <a:tc>
                  <a:txBody>
                    <a:bodyPr/>
                    <a:lstStyle/>
                    <a:p>
                      <a:pPr marL="285750" indent="-285750" algn="ctr">
                        <a:buFont typeface="Arial" panose="020B0604020202020204" pitchFamily="34" charset="0"/>
                        <a:buChar char="•"/>
                      </a:pPr>
                      <a:r>
                        <a:rPr lang="en-US" sz="1600" dirty="0" smtClean="0">
                          <a:solidFill>
                            <a:schemeClr val="accent1"/>
                          </a:solidFill>
                        </a:rPr>
                        <a:t>Applied English 1</a:t>
                      </a:r>
                    </a:p>
                    <a:p>
                      <a:pPr marL="285750" indent="-285750" algn="ctr">
                        <a:buFont typeface="Arial" panose="020B0604020202020204" pitchFamily="34" charset="0"/>
                        <a:buChar char="•"/>
                      </a:pPr>
                      <a:r>
                        <a:rPr lang="en-US" sz="1600" dirty="0" smtClean="0">
                          <a:solidFill>
                            <a:schemeClr val="accent1"/>
                          </a:solidFill>
                        </a:rPr>
                        <a:t>Applied Algebra</a:t>
                      </a:r>
                      <a:r>
                        <a:rPr lang="en-US" sz="1600" baseline="0" dirty="0" smtClean="0">
                          <a:solidFill>
                            <a:schemeClr val="accent1"/>
                          </a:solidFill>
                        </a:rPr>
                        <a:t> 1</a:t>
                      </a:r>
                    </a:p>
                    <a:p>
                      <a:pPr marL="285750" indent="-285750" algn="ctr">
                        <a:buFont typeface="Arial" panose="020B0604020202020204" pitchFamily="34" charset="0"/>
                        <a:buChar char="•"/>
                      </a:pPr>
                      <a:r>
                        <a:rPr lang="en-US" sz="1600" baseline="0" dirty="0" smtClean="0">
                          <a:solidFill>
                            <a:schemeClr val="accent1"/>
                          </a:solidFill>
                        </a:rPr>
                        <a:t>Applied Modern World</a:t>
                      </a:r>
                    </a:p>
                    <a:p>
                      <a:pPr marL="285750" indent="-285750" algn="ctr">
                        <a:buFont typeface="Arial" panose="020B0604020202020204" pitchFamily="34" charset="0"/>
                        <a:buChar char="•"/>
                      </a:pPr>
                      <a:r>
                        <a:rPr lang="en-US" sz="1600" baseline="0" dirty="0" smtClean="0">
                          <a:solidFill>
                            <a:schemeClr val="accent1"/>
                          </a:solidFill>
                        </a:rPr>
                        <a:t>Applied Biology Part 1</a:t>
                      </a:r>
                    </a:p>
                    <a:p>
                      <a:pPr marL="285750" indent="-285750" algn="ctr">
                        <a:buFont typeface="Arial" panose="020B0604020202020204" pitchFamily="34" charset="0"/>
                        <a:buChar char="•"/>
                      </a:pPr>
                      <a:r>
                        <a:rPr lang="en-US" sz="1600" baseline="0" dirty="0" smtClean="0">
                          <a:solidFill>
                            <a:schemeClr val="accent1"/>
                          </a:solidFill>
                        </a:rPr>
                        <a:t>Grade 9 Academic Support</a:t>
                      </a:r>
                      <a:endParaRPr lang="en-US" sz="1600" dirty="0">
                        <a:solidFill>
                          <a:schemeClr val="accent1"/>
                        </a:solidFill>
                      </a:endParaRPr>
                    </a:p>
                  </a:txBody>
                  <a:tcPr/>
                </a:tc>
                <a:tc>
                  <a:txBody>
                    <a:bodyPr/>
                    <a:lstStyle/>
                    <a:p>
                      <a:pPr marL="285750" indent="-285750" algn="ctr">
                        <a:buFont typeface="Arial" panose="020B0604020202020204" pitchFamily="34" charset="0"/>
                        <a:buChar char="•"/>
                      </a:pPr>
                      <a:r>
                        <a:rPr lang="en-US" sz="1600" dirty="0" smtClean="0">
                          <a:solidFill>
                            <a:schemeClr val="accent1"/>
                          </a:solidFill>
                        </a:rPr>
                        <a:t>Applied English 2</a:t>
                      </a:r>
                    </a:p>
                    <a:p>
                      <a:pPr marL="285750" indent="-285750" algn="ctr">
                        <a:buFont typeface="Arial" panose="020B0604020202020204" pitchFamily="34" charset="0"/>
                        <a:buChar char="•"/>
                      </a:pPr>
                      <a:r>
                        <a:rPr lang="en-US" sz="1600" dirty="0" smtClean="0">
                          <a:solidFill>
                            <a:schemeClr val="accent1"/>
                          </a:solidFill>
                        </a:rPr>
                        <a:t>Applied</a:t>
                      </a:r>
                      <a:r>
                        <a:rPr lang="en-US" sz="1600" baseline="0" dirty="0" smtClean="0">
                          <a:solidFill>
                            <a:schemeClr val="accent1"/>
                          </a:solidFill>
                        </a:rPr>
                        <a:t> Geometry</a:t>
                      </a:r>
                    </a:p>
                    <a:p>
                      <a:pPr marL="285750" indent="-285750" algn="ctr">
                        <a:buFont typeface="Arial" panose="020B0604020202020204" pitchFamily="34" charset="0"/>
                        <a:buChar char="•"/>
                      </a:pPr>
                      <a:r>
                        <a:rPr lang="en-US" sz="1600" baseline="0" dirty="0" smtClean="0">
                          <a:solidFill>
                            <a:schemeClr val="accent1"/>
                          </a:solidFill>
                        </a:rPr>
                        <a:t>Applied US History 1</a:t>
                      </a:r>
                    </a:p>
                    <a:p>
                      <a:pPr marL="285750" indent="-285750" algn="ctr">
                        <a:buFont typeface="Arial" panose="020B0604020202020204" pitchFamily="34" charset="0"/>
                        <a:buChar char="•"/>
                      </a:pPr>
                      <a:r>
                        <a:rPr lang="en-US" sz="1600" baseline="0" dirty="0" smtClean="0">
                          <a:solidFill>
                            <a:schemeClr val="accent1"/>
                          </a:solidFill>
                        </a:rPr>
                        <a:t>Applied Biology Part 2</a:t>
                      </a:r>
                    </a:p>
                    <a:p>
                      <a:pPr marL="285750" indent="-285750" algn="ctr">
                        <a:buFont typeface="Arial" panose="020B0604020202020204" pitchFamily="34" charset="0"/>
                        <a:buChar char="•"/>
                      </a:pPr>
                      <a:r>
                        <a:rPr lang="en-US" sz="1600" baseline="0" dirty="0" smtClean="0">
                          <a:solidFill>
                            <a:schemeClr val="accent1"/>
                          </a:solidFill>
                        </a:rPr>
                        <a:t>Study Strategies</a:t>
                      </a:r>
                      <a:endParaRPr lang="en-US" sz="1600" dirty="0">
                        <a:solidFill>
                          <a:schemeClr val="accent1"/>
                        </a:solidFill>
                      </a:endParaRPr>
                    </a:p>
                  </a:txBody>
                  <a:tcPr/>
                </a:tc>
                <a:tc>
                  <a:txBody>
                    <a:bodyPr/>
                    <a:lstStyle/>
                    <a:p>
                      <a:pPr marL="285750" indent="-285750" algn="ctr">
                        <a:buFont typeface="Arial" panose="020B0604020202020204" pitchFamily="34" charset="0"/>
                        <a:buChar char="•"/>
                      </a:pPr>
                      <a:r>
                        <a:rPr lang="en-US" sz="1600" dirty="0" smtClean="0">
                          <a:solidFill>
                            <a:schemeClr val="accent1"/>
                          </a:solidFill>
                        </a:rPr>
                        <a:t>Applied American Literature</a:t>
                      </a:r>
                    </a:p>
                    <a:p>
                      <a:pPr marL="285750" indent="-285750" algn="ctr">
                        <a:buFont typeface="Arial" panose="020B0604020202020204" pitchFamily="34" charset="0"/>
                        <a:buChar char="•"/>
                      </a:pPr>
                      <a:r>
                        <a:rPr lang="en-US" sz="1600" dirty="0" smtClean="0">
                          <a:solidFill>
                            <a:schemeClr val="accent1"/>
                          </a:solidFill>
                        </a:rPr>
                        <a:t>Applied Algebra 2</a:t>
                      </a:r>
                    </a:p>
                    <a:p>
                      <a:pPr marL="285750" indent="-285750" algn="ctr">
                        <a:buFont typeface="Arial" panose="020B0604020202020204" pitchFamily="34" charset="0"/>
                        <a:buChar char="•"/>
                      </a:pPr>
                      <a:r>
                        <a:rPr lang="en-US" sz="1600" dirty="0" smtClean="0">
                          <a:solidFill>
                            <a:schemeClr val="accent1"/>
                          </a:solidFill>
                        </a:rPr>
                        <a:t>Study Strategies</a:t>
                      </a:r>
                    </a:p>
                    <a:p>
                      <a:pPr marL="285750" indent="-285750" algn="ctr">
                        <a:buFont typeface="Arial" panose="020B0604020202020204" pitchFamily="34" charset="0"/>
                        <a:buChar char="•"/>
                      </a:pPr>
                      <a:r>
                        <a:rPr lang="en-US" sz="1600" dirty="0" smtClean="0">
                          <a:solidFill>
                            <a:schemeClr val="accent1"/>
                          </a:solidFill>
                        </a:rPr>
                        <a:t>HS to the Future Part 1</a:t>
                      </a:r>
                      <a:endParaRPr lang="en-US" sz="1600" dirty="0">
                        <a:solidFill>
                          <a:schemeClr val="accent1"/>
                        </a:solidFill>
                      </a:endParaRPr>
                    </a:p>
                  </a:txBody>
                  <a:tcPr/>
                </a:tc>
                <a:tc>
                  <a:txBody>
                    <a:bodyPr/>
                    <a:lstStyle/>
                    <a:p>
                      <a:pPr marL="285750" indent="-285750" algn="ctr">
                        <a:buFont typeface="Arial" panose="020B0604020202020204" pitchFamily="34" charset="0"/>
                        <a:buChar char="•"/>
                      </a:pPr>
                      <a:r>
                        <a:rPr lang="en-US" sz="1600" dirty="0" smtClean="0">
                          <a:solidFill>
                            <a:schemeClr val="accent1"/>
                          </a:solidFill>
                        </a:rPr>
                        <a:t>Applied World Literature </a:t>
                      </a:r>
                    </a:p>
                    <a:p>
                      <a:pPr marL="285750" indent="-285750" algn="ctr">
                        <a:buFont typeface="Arial" panose="020B0604020202020204" pitchFamily="34" charset="0"/>
                        <a:buChar char="•"/>
                      </a:pPr>
                      <a:r>
                        <a:rPr lang="en-US" sz="1600" dirty="0" smtClean="0">
                          <a:solidFill>
                            <a:schemeClr val="accent1"/>
                          </a:solidFill>
                        </a:rPr>
                        <a:t>Applied Consumer</a:t>
                      </a:r>
                      <a:r>
                        <a:rPr lang="en-US" sz="1600" baseline="0" dirty="0" smtClean="0">
                          <a:solidFill>
                            <a:schemeClr val="accent1"/>
                          </a:solidFill>
                        </a:rPr>
                        <a:t> Math</a:t>
                      </a:r>
                    </a:p>
                    <a:p>
                      <a:pPr marL="285750" indent="-285750" algn="ctr">
                        <a:buFont typeface="Arial" panose="020B0604020202020204" pitchFamily="34" charset="0"/>
                        <a:buChar char="•"/>
                      </a:pPr>
                      <a:r>
                        <a:rPr lang="en-US" sz="1600" baseline="0" dirty="0" smtClean="0">
                          <a:solidFill>
                            <a:schemeClr val="accent1"/>
                          </a:solidFill>
                        </a:rPr>
                        <a:t>Study Strategies</a:t>
                      </a:r>
                    </a:p>
                    <a:p>
                      <a:pPr marL="285750" indent="-285750" algn="ctr">
                        <a:buFont typeface="Arial" panose="020B0604020202020204" pitchFamily="34" charset="0"/>
                        <a:buChar char="•"/>
                      </a:pPr>
                      <a:r>
                        <a:rPr lang="en-US" sz="1600" baseline="0" dirty="0" smtClean="0">
                          <a:solidFill>
                            <a:schemeClr val="accent1"/>
                          </a:solidFill>
                        </a:rPr>
                        <a:t>HS to the Future Part 2</a:t>
                      </a:r>
                      <a:endParaRPr lang="en-US" sz="1600" dirty="0">
                        <a:solidFill>
                          <a:schemeClr val="accent1"/>
                        </a:solidFill>
                      </a:endParaRPr>
                    </a:p>
                  </a:txBody>
                  <a:tcPr/>
                </a:tc>
              </a:tr>
            </a:tbl>
          </a:graphicData>
        </a:graphic>
      </p:graphicFrame>
      <p:pic>
        <p:nvPicPr>
          <p:cNvPr id="12291" name="Picture 3" descr="C:\Users\rkanter\AppData\Local\Microsoft\Windows\Temporary Internet Files\Content.IE5\CH99UIAB\imag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0144" y="5562600"/>
            <a:ext cx="1996256"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30538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r>
              <a:rPr lang="en-US" dirty="0" smtClean="0"/>
              <a:t>Inclusion Courses</a:t>
            </a:r>
            <a:endParaRPr lang="en-US" dirty="0"/>
          </a:p>
        </p:txBody>
      </p:sp>
      <p:sp>
        <p:nvSpPr>
          <p:cNvPr id="3" name="Content Placeholder 2"/>
          <p:cNvSpPr>
            <a:spLocks noGrp="1"/>
          </p:cNvSpPr>
          <p:nvPr>
            <p:ph idx="1"/>
          </p:nvPr>
        </p:nvSpPr>
        <p:spPr>
          <a:xfrm>
            <a:off x="228600" y="1600200"/>
            <a:ext cx="8763000" cy="4974336"/>
          </a:xfrm>
        </p:spPr>
        <p:txBody>
          <a:bodyPr>
            <a:normAutofit lnSpcReduction="10000"/>
          </a:bodyPr>
          <a:lstStyle/>
          <a:p>
            <a:r>
              <a:rPr lang="en-US" dirty="0" smtClean="0"/>
              <a:t>In collaboration with the General Education Classes, the Special Education Department offers courses with both a general educator and a special educator.  They are:</a:t>
            </a:r>
          </a:p>
          <a:p>
            <a:pPr marL="109728" indent="0">
              <a:buNone/>
            </a:pPr>
            <a:endParaRPr lang="en-US" dirty="0" smtClean="0"/>
          </a:p>
          <a:p>
            <a:pPr lvl="1"/>
            <a:r>
              <a:rPr lang="en-US" dirty="0" smtClean="0"/>
              <a:t>Algebra 1</a:t>
            </a:r>
          </a:p>
          <a:p>
            <a:pPr lvl="1"/>
            <a:r>
              <a:rPr lang="en-US" dirty="0" smtClean="0"/>
              <a:t>Geometry</a:t>
            </a:r>
          </a:p>
          <a:p>
            <a:pPr lvl="1"/>
            <a:r>
              <a:rPr lang="en-US" dirty="0" smtClean="0"/>
              <a:t>Algebra II</a:t>
            </a:r>
          </a:p>
          <a:p>
            <a:pPr lvl="1"/>
            <a:r>
              <a:rPr lang="en-US" dirty="0" smtClean="0"/>
              <a:t>English 1</a:t>
            </a:r>
          </a:p>
          <a:p>
            <a:pPr lvl="1"/>
            <a:r>
              <a:rPr lang="en-US" dirty="0" smtClean="0"/>
              <a:t>English 2</a:t>
            </a:r>
          </a:p>
          <a:p>
            <a:pPr lvl="1"/>
            <a:r>
              <a:rPr lang="en-US" dirty="0" smtClean="0"/>
              <a:t>American Literature</a:t>
            </a:r>
          </a:p>
          <a:p>
            <a:pPr lvl="1"/>
            <a:r>
              <a:rPr lang="en-US" dirty="0" smtClean="0"/>
              <a:t>World Literature</a:t>
            </a:r>
          </a:p>
        </p:txBody>
      </p:sp>
      <p:sp>
        <p:nvSpPr>
          <p:cNvPr id="4" name="Explosion 2 3"/>
          <p:cNvSpPr/>
          <p:nvPr/>
        </p:nvSpPr>
        <p:spPr>
          <a:xfrm>
            <a:off x="4572000" y="2819400"/>
            <a:ext cx="4419600" cy="37338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867400" y="4086135"/>
            <a:ext cx="1676400" cy="1323439"/>
          </a:xfrm>
          <a:prstGeom prst="rect">
            <a:avLst/>
          </a:prstGeom>
          <a:noFill/>
        </p:spPr>
        <p:txBody>
          <a:bodyPr wrap="square" rtlCol="0">
            <a:spAutoFit/>
          </a:bodyPr>
          <a:lstStyle/>
          <a:p>
            <a:pPr algn="ctr"/>
            <a:r>
              <a:rPr lang="en-US" sz="2000" b="1" dirty="0" smtClean="0">
                <a:solidFill>
                  <a:schemeClr val="accent6"/>
                </a:solidFill>
              </a:rPr>
              <a:t>These classes are at the CP2 level.</a:t>
            </a:r>
            <a:endParaRPr lang="en-US" sz="2000" b="1" dirty="0">
              <a:solidFill>
                <a:schemeClr val="accent6"/>
              </a:solidFill>
            </a:endParaRPr>
          </a:p>
        </p:txBody>
      </p:sp>
      <p:pic>
        <p:nvPicPr>
          <p:cNvPr id="13314" name="Picture 2" descr="C:\Users\rkanter\AppData\Local\Microsoft\Windows\Temporary Internet Files\Content.IE5\TOXULJTC\inclus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713032"/>
            <a:ext cx="1800813" cy="8135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003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Content Placeholder 3"/>
          <p:cNvSpPr>
            <a:spLocks noGrp="1"/>
          </p:cNvSpPr>
          <p:nvPr>
            <p:ph idx="1"/>
          </p:nvPr>
        </p:nvSpPr>
        <p:spPr/>
        <p:txBody>
          <a:bodyPr/>
          <a:lstStyle/>
          <a:p>
            <a:r>
              <a:rPr lang="en-US" dirty="0" smtClean="0"/>
              <a:t>Email:</a:t>
            </a:r>
          </a:p>
          <a:p>
            <a:pPr lvl="1"/>
            <a:r>
              <a:rPr lang="en-US" dirty="0" smtClean="0">
                <a:hlinkClick r:id="rId2"/>
              </a:rPr>
              <a:t>cnye@framingham.k12.ma.us</a:t>
            </a:r>
            <a:r>
              <a:rPr lang="en-US" dirty="0" smtClean="0"/>
              <a:t> (Department Chair)</a:t>
            </a:r>
          </a:p>
          <a:p>
            <a:pPr lvl="1"/>
            <a:r>
              <a:rPr lang="en-US" dirty="0" smtClean="0">
                <a:hlinkClick r:id="rId3"/>
              </a:rPr>
              <a:t>kdelisi@framingham.k12.ma.us</a:t>
            </a:r>
            <a:r>
              <a:rPr lang="en-US" dirty="0" smtClean="0"/>
              <a:t> (Team Leader Liaison)</a:t>
            </a:r>
            <a:endParaRPr lang="en-US" dirty="0"/>
          </a:p>
        </p:txBody>
      </p:sp>
      <p:pic>
        <p:nvPicPr>
          <p:cNvPr id="14340" name="Picture 4" descr="C:\Users\rkanter\AppData\Local\Microsoft\Windows\Temporary Internet Files\Content.IE5\TOXULJTC\inclusion[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636" y="4953000"/>
            <a:ext cx="3752850" cy="16954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rkanter\AppData\Local\Microsoft\Windows\Temporary Internet Files\Content.IE5\AUYTIJOJ\phoenix_by_darkheroic-d5g7m4m[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67200" y="4564928"/>
            <a:ext cx="2079914" cy="205446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rkanter\AppData\Local\Microsoft\Windows\Temporary Internet Files\Content.IE5\CH99UIAB\85px-Autism.svg[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10400" y="4683601"/>
            <a:ext cx="12954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7941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 of the Department</a:t>
            </a:r>
            <a:endParaRPr lang="en-US" dirty="0"/>
          </a:p>
        </p:txBody>
      </p:sp>
      <p:sp>
        <p:nvSpPr>
          <p:cNvPr id="3" name="Content Placeholder 2"/>
          <p:cNvSpPr>
            <a:spLocks noGrp="1"/>
          </p:cNvSpPr>
          <p:nvPr>
            <p:ph idx="1"/>
          </p:nvPr>
        </p:nvSpPr>
        <p:spPr>
          <a:xfrm>
            <a:off x="609600" y="1950008"/>
            <a:ext cx="3886200" cy="4325112"/>
          </a:xfrm>
          <a:ln w="38100"/>
        </p:spPr>
        <p:style>
          <a:lnRef idx="2">
            <a:schemeClr val="accent2"/>
          </a:lnRef>
          <a:fillRef idx="1">
            <a:schemeClr val="lt1"/>
          </a:fillRef>
          <a:effectRef idx="0">
            <a:schemeClr val="accent2"/>
          </a:effectRef>
          <a:fontRef idx="minor">
            <a:schemeClr val="dk1"/>
          </a:fontRef>
        </p:style>
        <p:txBody>
          <a:bodyPr/>
          <a:lstStyle/>
          <a:p>
            <a:r>
              <a:rPr lang="en-US" dirty="0" smtClean="0"/>
              <a:t>Kathleen </a:t>
            </a:r>
            <a:r>
              <a:rPr lang="en-US" dirty="0" err="1" smtClean="0"/>
              <a:t>DeLisi</a:t>
            </a:r>
            <a:endParaRPr lang="en-US" dirty="0" smtClean="0"/>
          </a:p>
          <a:p>
            <a:pPr marL="109728" indent="0">
              <a:buNone/>
            </a:pPr>
            <a:r>
              <a:rPr lang="en-US" dirty="0" smtClean="0"/>
              <a:t>Team Leader Liaison</a:t>
            </a:r>
            <a:endParaRPr lang="en-US" dirty="0"/>
          </a:p>
        </p:txBody>
      </p:sp>
      <p:sp>
        <p:nvSpPr>
          <p:cNvPr id="4" name="Content Placeholder 2"/>
          <p:cNvSpPr txBox="1">
            <a:spLocks/>
          </p:cNvSpPr>
          <p:nvPr/>
        </p:nvSpPr>
        <p:spPr>
          <a:xfrm>
            <a:off x="4495800" y="2286000"/>
            <a:ext cx="3124200" cy="432511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a:p>
        </p:txBody>
      </p:sp>
      <p:sp>
        <p:nvSpPr>
          <p:cNvPr id="5" name="Content Placeholder 2"/>
          <p:cNvSpPr txBox="1">
            <a:spLocks/>
          </p:cNvSpPr>
          <p:nvPr/>
        </p:nvSpPr>
        <p:spPr>
          <a:xfrm>
            <a:off x="4926419" y="2057400"/>
            <a:ext cx="3886200" cy="4325112"/>
          </a:xfrm>
          <a:prstGeom prst="rect">
            <a:avLst/>
          </a:prstGeom>
          <a:ln w="38100" cap="flat" cmpd="sng" algn="ctr">
            <a:solidFill>
              <a:schemeClr val="accent2"/>
            </a:solidFill>
            <a:prstDash val="solid"/>
          </a:ln>
        </p:spPr>
        <p:style>
          <a:lnRef idx="2">
            <a:schemeClr val="accent2"/>
          </a:lnRef>
          <a:fillRef idx="1">
            <a:schemeClr val="lt1"/>
          </a:fillRef>
          <a:effectRef idx="0">
            <a:schemeClr val="accent2"/>
          </a:effectRef>
          <a:fontRef idx="minor">
            <a:schemeClr val="dk1"/>
          </a:fontRef>
        </p:style>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dk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dk1"/>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dk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dk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dk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dk1"/>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dk1"/>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dk1"/>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dk1"/>
                </a:solidFill>
                <a:latin typeface="+mn-lt"/>
                <a:ea typeface="+mn-ea"/>
                <a:cs typeface="+mn-cs"/>
              </a:defRPr>
            </a:lvl9pPr>
          </a:lstStyle>
          <a:p>
            <a:r>
              <a:rPr lang="en-US" dirty="0" smtClean="0"/>
              <a:t>Corinne Nye</a:t>
            </a:r>
          </a:p>
          <a:p>
            <a:pPr marL="109728" indent="0">
              <a:buNone/>
            </a:pPr>
            <a:r>
              <a:rPr lang="en-US" dirty="0" smtClean="0"/>
              <a:t>Department Head</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971800"/>
            <a:ext cx="243840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00" y="3134105"/>
            <a:ext cx="2286000" cy="3030279"/>
          </a:xfrm>
          <a:prstGeom prst="rect">
            <a:avLst/>
          </a:prstGeom>
        </p:spPr>
      </p:pic>
    </p:spTree>
    <p:extLst>
      <p:ext uri="{BB962C8B-B14F-4D97-AF65-F5344CB8AC3E}">
        <p14:creationId xmlns:p14="http://schemas.microsoft.com/office/powerpoint/2010/main" val="3465836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Education Programs at FHS</a:t>
            </a:r>
            <a:endParaRPr lang="en-US" dirty="0"/>
          </a:p>
        </p:txBody>
      </p:sp>
      <p:sp>
        <p:nvSpPr>
          <p:cNvPr id="3" name="Content Placeholder 2"/>
          <p:cNvSpPr>
            <a:spLocks noGrp="1"/>
          </p:cNvSpPr>
          <p:nvPr>
            <p:ph idx="1"/>
          </p:nvPr>
        </p:nvSpPr>
        <p:spPr/>
        <p:txBody>
          <a:bodyPr/>
          <a:lstStyle/>
          <a:p>
            <a:pPr marL="624078" indent="-514350">
              <a:buFont typeface="+mj-lt"/>
              <a:buAutoNum type="arabicPeriod"/>
            </a:pPr>
            <a:r>
              <a:rPr lang="en-US" dirty="0" smtClean="0"/>
              <a:t>Learning Center</a:t>
            </a:r>
          </a:p>
          <a:p>
            <a:pPr marL="624078" indent="-514350">
              <a:buFont typeface="+mj-lt"/>
              <a:buAutoNum type="arabicPeriod"/>
            </a:pPr>
            <a:r>
              <a:rPr lang="en-US" dirty="0" smtClean="0"/>
              <a:t>Phoenix Program</a:t>
            </a:r>
          </a:p>
          <a:p>
            <a:pPr marL="624078" indent="-514350">
              <a:buFont typeface="+mj-lt"/>
              <a:buAutoNum type="arabicPeriod"/>
            </a:pPr>
            <a:r>
              <a:rPr lang="en-US" dirty="0" smtClean="0"/>
              <a:t>Applied Level Classes</a:t>
            </a:r>
          </a:p>
          <a:p>
            <a:pPr marL="624078" indent="-514350">
              <a:buFont typeface="+mj-lt"/>
              <a:buAutoNum type="arabicPeriod"/>
            </a:pPr>
            <a:r>
              <a:rPr lang="en-US" dirty="0" smtClean="0"/>
              <a:t>Inclusion Classes</a:t>
            </a:r>
            <a:endParaRPr lang="en-US" dirty="0"/>
          </a:p>
        </p:txBody>
      </p:sp>
      <p:pic>
        <p:nvPicPr>
          <p:cNvPr id="7170" name="Picture 2" descr="C:\Users\rkanter\AppData\Local\Microsoft\Windows\Temporary Internet Files\Content.IE5\TOXULJTC\inclus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419600"/>
            <a:ext cx="792480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553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Glimpse at the Learning Center</a:t>
            </a:r>
            <a:endParaRPr lang="en-US" dirty="0"/>
          </a:p>
        </p:txBody>
      </p:sp>
      <p:sp>
        <p:nvSpPr>
          <p:cNvPr id="3" name="Content Placeholder 2"/>
          <p:cNvSpPr>
            <a:spLocks noGrp="1"/>
          </p:cNvSpPr>
          <p:nvPr>
            <p:ph idx="1"/>
          </p:nvPr>
        </p:nvSpPr>
        <p:spPr/>
        <p:txBody>
          <a:bodyPr/>
          <a:lstStyle/>
          <a:p>
            <a:r>
              <a:rPr lang="en-US" dirty="0"/>
              <a:t>The Learning Program at Framingham High School is a program designed for students on the Autism Spectrum.  Most of the students have severe disabilities.  This program works on life and functional skills</a:t>
            </a:r>
            <a:r>
              <a:rPr lang="en-US" dirty="0" smtClean="0"/>
              <a:t>.</a:t>
            </a:r>
          </a:p>
          <a:p>
            <a:r>
              <a:rPr lang="en-US" dirty="0" smtClean="0"/>
              <a:t>Lead Teacher is Natalya Mains</a:t>
            </a:r>
          </a:p>
          <a:p>
            <a:r>
              <a:rPr lang="en-US" dirty="0" smtClean="0"/>
              <a:t>These students will not take the MCAS and will graduate with a Certificate of Completion.</a:t>
            </a:r>
            <a:endParaRPr lang="en-US" dirty="0"/>
          </a:p>
        </p:txBody>
      </p:sp>
      <p:pic>
        <p:nvPicPr>
          <p:cNvPr id="1026" name="Picture 2" descr="C:\Users\rkanter\AppData\Local\Microsoft\Windows\Temporary Internet Files\Content.IE5\CH99UIAB\85px-Autism.svg[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914400"/>
            <a:ext cx="809625"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5199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229600" cy="1066800"/>
          </a:xfrm>
        </p:spPr>
        <p:txBody>
          <a:bodyPr/>
          <a:lstStyle/>
          <a:p>
            <a:r>
              <a:rPr lang="en-US" dirty="0" smtClean="0"/>
              <a:t>Learning Center Curriculum</a:t>
            </a:r>
            <a:endParaRPr lang="en-US" dirty="0"/>
          </a:p>
        </p:txBody>
      </p:sp>
      <p:sp>
        <p:nvSpPr>
          <p:cNvPr id="3" name="Content Placeholder 2"/>
          <p:cNvSpPr>
            <a:spLocks noGrp="1"/>
          </p:cNvSpPr>
          <p:nvPr>
            <p:ph idx="1"/>
          </p:nvPr>
        </p:nvSpPr>
        <p:spPr/>
        <p:txBody>
          <a:bodyPr/>
          <a:lstStyle/>
          <a:p>
            <a:r>
              <a:rPr lang="en-US" dirty="0" smtClean="0"/>
              <a:t>Functional Math</a:t>
            </a:r>
          </a:p>
          <a:p>
            <a:r>
              <a:rPr lang="en-US" dirty="0" smtClean="0"/>
              <a:t>Functional English</a:t>
            </a:r>
          </a:p>
          <a:p>
            <a:r>
              <a:rPr lang="en-US" dirty="0" smtClean="0"/>
              <a:t>Functional History</a:t>
            </a:r>
          </a:p>
          <a:p>
            <a:r>
              <a:rPr lang="en-US" dirty="0" smtClean="0"/>
              <a:t>Functional Science</a:t>
            </a:r>
          </a:p>
          <a:p>
            <a:r>
              <a:rPr lang="en-US" dirty="0" smtClean="0"/>
              <a:t>Functional Life Skills</a:t>
            </a:r>
          </a:p>
          <a:p>
            <a:r>
              <a:rPr lang="en-US" dirty="0" smtClean="0"/>
              <a:t>Functional Health</a:t>
            </a:r>
          </a:p>
          <a:p>
            <a:r>
              <a:rPr lang="en-US" dirty="0" smtClean="0"/>
              <a:t>Functional Reading</a:t>
            </a:r>
          </a:p>
          <a:p>
            <a:r>
              <a:rPr lang="en-US" dirty="0" smtClean="0"/>
              <a:t>Integrated Electives</a:t>
            </a:r>
            <a:endParaRPr lang="en-US" dirty="0"/>
          </a:p>
        </p:txBody>
      </p:sp>
      <p:pic>
        <p:nvPicPr>
          <p:cNvPr id="2050" name="Picture 2" descr="C:\Users\rkanter\AppData\Local\Microsoft\Windows\Temporary Internet Files\Content.IE5\AUYTIJOJ\424px-Autism.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1066800"/>
            <a:ext cx="834644" cy="11811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105400" y="2971800"/>
            <a:ext cx="3810000" cy="2062103"/>
          </a:xfrm>
          <a:prstGeom prst="rect">
            <a:avLst/>
          </a:prstGeom>
          <a:noFill/>
        </p:spPr>
        <p:txBody>
          <a:bodyPr wrap="square" rtlCol="0">
            <a:spAutoFit/>
          </a:bodyPr>
          <a:lstStyle/>
          <a:p>
            <a:pPr algn="ctr"/>
            <a:r>
              <a:rPr lang="en-US" sz="3200" b="1" dirty="0" smtClean="0">
                <a:latin typeface="Bradley Hand ITC" panose="03070402050302030203" pitchFamily="66" charset="0"/>
              </a:rPr>
              <a:t>These courses are for students in the Learning Center Program only!</a:t>
            </a:r>
            <a:endParaRPr lang="en-US" sz="3200" b="1" dirty="0">
              <a:latin typeface="Bradley Hand ITC" panose="03070402050302030203" pitchFamily="66" charset="0"/>
            </a:endParaRPr>
          </a:p>
        </p:txBody>
      </p:sp>
    </p:spTree>
    <p:extLst>
      <p:ext uri="{BB962C8B-B14F-4D97-AF65-F5344CB8AC3E}">
        <p14:creationId xmlns:p14="http://schemas.microsoft.com/office/powerpoint/2010/main" val="3622003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 of the Phoenix Department</a:t>
            </a:r>
            <a:endParaRPr lang="en-US" dirty="0"/>
          </a:p>
        </p:txBody>
      </p:sp>
      <p:sp>
        <p:nvSpPr>
          <p:cNvPr id="3" name="Content Placeholder 2"/>
          <p:cNvSpPr>
            <a:spLocks noGrp="1"/>
          </p:cNvSpPr>
          <p:nvPr>
            <p:ph idx="1"/>
          </p:nvPr>
        </p:nvSpPr>
        <p:spPr>
          <a:xfrm>
            <a:off x="228600" y="2228088"/>
            <a:ext cx="4267200" cy="4325112"/>
          </a:xfrm>
          <a:ln w="38100"/>
        </p:spPr>
        <p:style>
          <a:lnRef idx="2">
            <a:schemeClr val="accent2"/>
          </a:lnRef>
          <a:fillRef idx="1">
            <a:schemeClr val="lt1"/>
          </a:fillRef>
          <a:effectRef idx="0">
            <a:schemeClr val="accent2"/>
          </a:effectRef>
          <a:fontRef idx="minor">
            <a:schemeClr val="dk1"/>
          </a:fontRef>
        </p:style>
        <p:txBody>
          <a:bodyPr/>
          <a:lstStyle/>
          <a:p>
            <a:r>
              <a:rPr lang="en-US" dirty="0" smtClean="0"/>
              <a:t>Andrew Benedetti</a:t>
            </a:r>
          </a:p>
          <a:p>
            <a:pPr marL="109728" indent="0">
              <a:buNone/>
            </a:pPr>
            <a:r>
              <a:rPr lang="en-US" dirty="0" smtClean="0"/>
              <a:t>Phoenix Program Chair</a:t>
            </a:r>
            <a:endParaRPr lang="en-US" dirty="0"/>
          </a:p>
        </p:txBody>
      </p:sp>
      <p:sp>
        <p:nvSpPr>
          <p:cNvPr id="4" name="Content Placeholder 2"/>
          <p:cNvSpPr txBox="1">
            <a:spLocks/>
          </p:cNvSpPr>
          <p:nvPr/>
        </p:nvSpPr>
        <p:spPr>
          <a:xfrm>
            <a:off x="4495800" y="2286000"/>
            <a:ext cx="3124200" cy="432511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a:p>
        </p:txBody>
      </p:sp>
      <p:sp>
        <p:nvSpPr>
          <p:cNvPr id="5" name="Content Placeholder 2"/>
          <p:cNvSpPr txBox="1">
            <a:spLocks/>
          </p:cNvSpPr>
          <p:nvPr/>
        </p:nvSpPr>
        <p:spPr>
          <a:xfrm>
            <a:off x="4953000" y="2228088"/>
            <a:ext cx="3886200" cy="4325112"/>
          </a:xfrm>
          <a:prstGeom prst="rect">
            <a:avLst/>
          </a:prstGeom>
          <a:ln w="38100" cap="flat" cmpd="sng" algn="ctr">
            <a:solidFill>
              <a:schemeClr val="accent2"/>
            </a:solidFill>
            <a:prstDash val="solid"/>
          </a:ln>
        </p:spPr>
        <p:style>
          <a:lnRef idx="2">
            <a:schemeClr val="accent2"/>
          </a:lnRef>
          <a:fillRef idx="1">
            <a:schemeClr val="lt1"/>
          </a:fillRef>
          <a:effectRef idx="0">
            <a:schemeClr val="accent2"/>
          </a:effectRef>
          <a:fontRef idx="minor">
            <a:schemeClr val="dk1"/>
          </a:fontRef>
        </p:style>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dk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dk1"/>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dk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dk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dk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dk1"/>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dk1"/>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dk1"/>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dk1"/>
                </a:solidFill>
                <a:latin typeface="+mn-lt"/>
                <a:ea typeface="+mn-ea"/>
                <a:cs typeface="+mn-cs"/>
              </a:defRPr>
            </a:lvl9pPr>
          </a:lstStyle>
          <a:p>
            <a:r>
              <a:rPr lang="en-US" dirty="0" smtClean="0"/>
              <a:t>Phoenix Staff</a:t>
            </a:r>
          </a:p>
          <a:p>
            <a:pPr lvl="1"/>
            <a:r>
              <a:rPr lang="en-US" dirty="0" smtClean="0"/>
              <a:t>Two Behavior Specialists</a:t>
            </a:r>
          </a:p>
          <a:p>
            <a:pPr lvl="1"/>
            <a:r>
              <a:rPr lang="en-US" dirty="0" smtClean="0"/>
              <a:t>Two Social Workers</a:t>
            </a:r>
          </a:p>
          <a:p>
            <a:pPr lvl="1"/>
            <a:r>
              <a:rPr lang="en-US" dirty="0" smtClean="0"/>
              <a:t>Four Academic Teachers</a:t>
            </a:r>
          </a:p>
          <a:p>
            <a:pPr lvl="1"/>
            <a:r>
              <a:rPr lang="en-US" dirty="0" smtClean="0"/>
              <a:t>Two Teaching Assistants</a:t>
            </a:r>
            <a:endParaRPr lang="en-US" dirty="0"/>
          </a:p>
        </p:txBody>
      </p:sp>
      <p:pic>
        <p:nvPicPr>
          <p:cNvPr id="6" name="Picture 2" descr="http://framingham.k12.ma.us/images/fhs_images/fhs_sped/Benedetti,%20Andrew-16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200400"/>
            <a:ext cx="2286000" cy="3265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7803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Phoenix Department</a:t>
            </a:r>
            <a:endParaRPr lang="en-US" dirty="0"/>
          </a:p>
        </p:txBody>
      </p:sp>
      <p:sp>
        <p:nvSpPr>
          <p:cNvPr id="3" name="Content Placeholder 2"/>
          <p:cNvSpPr>
            <a:spLocks noGrp="1"/>
          </p:cNvSpPr>
          <p:nvPr>
            <p:ph idx="1"/>
          </p:nvPr>
        </p:nvSpPr>
        <p:spPr>
          <a:xfrm>
            <a:off x="76200" y="2249424"/>
            <a:ext cx="8839200" cy="4325112"/>
          </a:xfrm>
        </p:spPr>
        <p:txBody>
          <a:bodyPr>
            <a:normAutofit/>
          </a:bodyPr>
          <a:lstStyle/>
          <a:p>
            <a:pPr marL="109728" indent="0" algn="ctr">
              <a:buNone/>
            </a:pPr>
            <a:r>
              <a:rPr lang="en-US" dirty="0"/>
              <a:t>Students of the </a:t>
            </a:r>
            <a:r>
              <a:rPr lang="en-US" i="1" dirty="0"/>
              <a:t>Phoenix </a:t>
            </a:r>
            <a:r>
              <a:rPr lang="en-US" dirty="0"/>
              <a:t>program present with a variety of emotional and social impairments. The program modifies the syllabus, which is representative of the general education curriculum adapting for pace, depth, and workload.  Behavior management strategies are strength-based that strive to focus on the students' abilities and to teach the skills necessary for academic success and the development of positive, reciprocal relationships.</a:t>
            </a:r>
          </a:p>
        </p:txBody>
      </p:sp>
      <p:pic>
        <p:nvPicPr>
          <p:cNvPr id="3074" name="Picture 2" descr="C:\Users\rkanter\AppData\Local\Microsoft\Windows\Temporary Internet Files\Content.IE5\AUYTIJOJ\phoenix_by_darkheroic-d5g7m4m[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7800" y="685800"/>
            <a:ext cx="1601511" cy="15819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7613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Phoenix Course Selection</a:t>
            </a:r>
            <a:endParaRPr lang="en-US" dirty="0"/>
          </a:p>
        </p:txBody>
      </p:sp>
      <p:sp>
        <p:nvSpPr>
          <p:cNvPr id="3" name="Content Placeholder 2"/>
          <p:cNvSpPr>
            <a:spLocks noGrp="1"/>
          </p:cNvSpPr>
          <p:nvPr>
            <p:ph idx="1"/>
          </p:nvPr>
        </p:nvSpPr>
        <p:spPr>
          <a:xfrm>
            <a:off x="457200" y="1676400"/>
            <a:ext cx="4267200" cy="4532376"/>
          </a:xfrm>
        </p:spPr>
        <p:txBody>
          <a:bodyPr>
            <a:noAutofit/>
          </a:bodyPr>
          <a:lstStyle/>
          <a:p>
            <a:pPr marL="109728" indent="0">
              <a:buNone/>
            </a:pPr>
            <a:r>
              <a:rPr lang="en-US" sz="1600" b="1" dirty="0" smtClean="0"/>
              <a:t>Phoenix History:</a:t>
            </a:r>
          </a:p>
          <a:p>
            <a:r>
              <a:rPr lang="en-US" sz="1600" dirty="0" smtClean="0"/>
              <a:t>Phoenix </a:t>
            </a:r>
            <a:r>
              <a:rPr lang="en-US" sz="1600" dirty="0"/>
              <a:t>Modern World </a:t>
            </a:r>
            <a:r>
              <a:rPr lang="en-US" sz="1600" dirty="0" smtClean="0"/>
              <a:t>History</a:t>
            </a:r>
          </a:p>
          <a:p>
            <a:r>
              <a:rPr lang="en-US" sz="1600" dirty="0" smtClean="0"/>
              <a:t>Phoenix </a:t>
            </a:r>
            <a:r>
              <a:rPr lang="en-US" sz="1600" dirty="0"/>
              <a:t>US History </a:t>
            </a:r>
            <a:r>
              <a:rPr lang="en-US" sz="1600" dirty="0" smtClean="0"/>
              <a:t>I</a:t>
            </a:r>
          </a:p>
          <a:p>
            <a:r>
              <a:rPr lang="en-US" sz="1600" dirty="0" smtClean="0"/>
              <a:t>Phoenix </a:t>
            </a:r>
            <a:r>
              <a:rPr lang="en-US" sz="1600" dirty="0"/>
              <a:t>US History </a:t>
            </a:r>
            <a:r>
              <a:rPr lang="en-US" sz="1600" dirty="0" smtClean="0"/>
              <a:t>II</a:t>
            </a:r>
          </a:p>
          <a:p>
            <a:pPr marL="109728" indent="0">
              <a:buNone/>
            </a:pPr>
            <a:endParaRPr lang="en-US" sz="1600" dirty="0" smtClean="0"/>
          </a:p>
          <a:p>
            <a:pPr marL="109728" indent="0">
              <a:buNone/>
            </a:pPr>
            <a:r>
              <a:rPr lang="en-US" sz="1600" b="1" dirty="0" smtClean="0"/>
              <a:t>Phoenix Science:</a:t>
            </a:r>
            <a:endParaRPr lang="en-US" sz="1600" b="1" dirty="0"/>
          </a:p>
          <a:p>
            <a:r>
              <a:rPr lang="en-US" sz="1600" dirty="0" smtClean="0"/>
              <a:t>Phoenix Biology</a:t>
            </a:r>
          </a:p>
          <a:p>
            <a:r>
              <a:rPr lang="en-US" sz="1600" dirty="0" smtClean="0"/>
              <a:t>Phoenix </a:t>
            </a:r>
            <a:r>
              <a:rPr lang="en-US" sz="1600" dirty="0"/>
              <a:t>Biology II </a:t>
            </a:r>
          </a:p>
          <a:p>
            <a:pPr marL="109728" indent="0">
              <a:buNone/>
            </a:pPr>
            <a:endParaRPr lang="en-US" sz="1600" dirty="0" smtClean="0"/>
          </a:p>
          <a:p>
            <a:pPr marL="109728" indent="0">
              <a:buNone/>
            </a:pPr>
            <a:r>
              <a:rPr lang="en-US" sz="1600" b="1" dirty="0" smtClean="0"/>
              <a:t>Phoenix Electives:</a:t>
            </a:r>
          </a:p>
          <a:p>
            <a:r>
              <a:rPr lang="en-US" sz="1600" dirty="0" smtClean="0"/>
              <a:t>Phoenix Health</a:t>
            </a:r>
          </a:p>
          <a:p>
            <a:r>
              <a:rPr lang="en-US" sz="1600" dirty="0" smtClean="0"/>
              <a:t>Phoenix </a:t>
            </a:r>
            <a:r>
              <a:rPr lang="en-US" sz="1600" dirty="0"/>
              <a:t>Freshmen </a:t>
            </a:r>
            <a:r>
              <a:rPr lang="en-US" sz="1600" dirty="0" smtClean="0"/>
              <a:t>Seminar</a:t>
            </a:r>
          </a:p>
          <a:p>
            <a:r>
              <a:rPr lang="en-US" sz="1600" dirty="0" smtClean="0"/>
              <a:t>Phoenix </a:t>
            </a:r>
            <a:r>
              <a:rPr lang="en-US" sz="1600" dirty="0"/>
              <a:t>Life </a:t>
            </a:r>
            <a:r>
              <a:rPr lang="en-US" sz="1600" dirty="0" smtClean="0"/>
              <a:t>Skills</a:t>
            </a:r>
          </a:p>
          <a:p>
            <a:r>
              <a:rPr lang="en-US" sz="1600" dirty="0" smtClean="0"/>
              <a:t>Phoenix </a:t>
            </a:r>
            <a:r>
              <a:rPr lang="en-US" sz="1600" dirty="0"/>
              <a:t>Film </a:t>
            </a:r>
            <a:r>
              <a:rPr lang="en-US" sz="1600" dirty="0" smtClean="0"/>
              <a:t>Study</a:t>
            </a:r>
          </a:p>
          <a:p>
            <a:r>
              <a:rPr lang="en-US" sz="1600" dirty="0" smtClean="0"/>
              <a:t>Phoenix </a:t>
            </a:r>
            <a:r>
              <a:rPr lang="en-US" sz="1600" dirty="0"/>
              <a:t>Human </a:t>
            </a:r>
            <a:r>
              <a:rPr lang="en-US" sz="1600" dirty="0" smtClean="0"/>
              <a:t>Diseases</a:t>
            </a:r>
          </a:p>
          <a:p>
            <a:r>
              <a:rPr lang="en-US" sz="1600" dirty="0" smtClean="0"/>
              <a:t>The </a:t>
            </a:r>
            <a:r>
              <a:rPr lang="en-US" sz="1600" dirty="0"/>
              <a:t>1960’s Through </a:t>
            </a:r>
            <a:r>
              <a:rPr lang="en-US" sz="1600" dirty="0" smtClean="0"/>
              <a:t>Music</a:t>
            </a:r>
          </a:p>
          <a:p>
            <a:r>
              <a:rPr lang="en-US" sz="1600" dirty="0" smtClean="0"/>
              <a:t>20th </a:t>
            </a:r>
            <a:r>
              <a:rPr lang="en-US" sz="1600" dirty="0"/>
              <a:t>Century </a:t>
            </a:r>
            <a:r>
              <a:rPr lang="en-US" sz="1600" dirty="0" smtClean="0"/>
              <a:t>Art</a:t>
            </a:r>
          </a:p>
          <a:p>
            <a:r>
              <a:rPr lang="en-US" sz="1600" dirty="0" smtClean="0"/>
              <a:t>Phoenix </a:t>
            </a:r>
            <a:r>
              <a:rPr lang="en-US" sz="1600" dirty="0"/>
              <a:t>Career Development </a:t>
            </a:r>
            <a:r>
              <a:rPr lang="en-US" sz="1600" dirty="0" smtClean="0"/>
              <a:t>Program</a:t>
            </a:r>
            <a:endParaRPr lang="en-US" sz="1600" dirty="0"/>
          </a:p>
        </p:txBody>
      </p:sp>
      <p:sp>
        <p:nvSpPr>
          <p:cNvPr id="4" name="Content Placeholder 2"/>
          <p:cNvSpPr txBox="1">
            <a:spLocks/>
          </p:cNvSpPr>
          <p:nvPr/>
        </p:nvSpPr>
        <p:spPr>
          <a:xfrm>
            <a:off x="4461164" y="1676400"/>
            <a:ext cx="4267200" cy="432511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None/>
            </a:pPr>
            <a:r>
              <a:rPr lang="en-US" sz="1600" b="1" dirty="0" smtClean="0"/>
              <a:t>Phoenix English:</a:t>
            </a:r>
          </a:p>
          <a:p>
            <a:r>
              <a:rPr lang="en-US" sz="1600" dirty="0" smtClean="0"/>
              <a:t>Phoenix </a:t>
            </a:r>
            <a:r>
              <a:rPr lang="en-US" sz="1600" dirty="0"/>
              <a:t>English </a:t>
            </a:r>
            <a:r>
              <a:rPr lang="en-US" sz="1600" dirty="0" smtClean="0"/>
              <a:t>9</a:t>
            </a:r>
          </a:p>
          <a:p>
            <a:r>
              <a:rPr lang="en-US" sz="1600" dirty="0" smtClean="0"/>
              <a:t>Phoenix </a:t>
            </a:r>
            <a:r>
              <a:rPr lang="en-US" sz="1600" dirty="0"/>
              <a:t>English </a:t>
            </a:r>
            <a:r>
              <a:rPr lang="en-US" sz="1600" dirty="0" smtClean="0"/>
              <a:t>10 </a:t>
            </a:r>
          </a:p>
          <a:p>
            <a:r>
              <a:rPr lang="en-US" sz="1600" dirty="0" smtClean="0"/>
              <a:t>Phoenix </a:t>
            </a:r>
            <a:r>
              <a:rPr lang="en-US" sz="1600" dirty="0"/>
              <a:t>English </a:t>
            </a:r>
            <a:r>
              <a:rPr lang="en-US" sz="1600" dirty="0" smtClean="0"/>
              <a:t>11-12</a:t>
            </a:r>
          </a:p>
          <a:p>
            <a:endParaRPr lang="en-US" sz="1600" dirty="0" smtClean="0"/>
          </a:p>
          <a:p>
            <a:pPr marL="109728" indent="0">
              <a:buNone/>
            </a:pPr>
            <a:r>
              <a:rPr lang="en-US" sz="1600" b="1" dirty="0" smtClean="0"/>
              <a:t>Phoenix Math:</a:t>
            </a:r>
            <a:endParaRPr lang="en-US" sz="1600" b="1" dirty="0"/>
          </a:p>
          <a:p>
            <a:r>
              <a:rPr lang="en-US" sz="1600" dirty="0" smtClean="0"/>
              <a:t>Phoenix </a:t>
            </a:r>
            <a:r>
              <a:rPr lang="en-US" sz="1600" dirty="0"/>
              <a:t>Algebra I </a:t>
            </a:r>
            <a:r>
              <a:rPr lang="en-US" sz="1600" dirty="0" smtClean="0"/>
              <a:t> </a:t>
            </a:r>
          </a:p>
          <a:p>
            <a:r>
              <a:rPr lang="en-US" sz="1600" dirty="0" smtClean="0"/>
              <a:t>Phoenix Geometry </a:t>
            </a:r>
          </a:p>
          <a:p>
            <a:r>
              <a:rPr lang="en-US" sz="1600" dirty="0" smtClean="0"/>
              <a:t>Phoenix </a:t>
            </a:r>
            <a:r>
              <a:rPr lang="en-US" sz="1600" dirty="0"/>
              <a:t>Algebra </a:t>
            </a:r>
            <a:r>
              <a:rPr lang="en-US" sz="1600" dirty="0" smtClean="0"/>
              <a:t>II</a:t>
            </a:r>
            <a:endParaRPr lang="en-US" sz="1600" dirty="0"/>
          </a:p>
        </p:txBody>
      </p:sp>
      <p:pic>
        <p:nvPicPr>
          <p:cNvPr id="6146" name="Picture 2" descr="C:\Users\rkanter\AppData\Local\Microsoft\Windows\Temporary Internet Files\Content.IE5\AUYTIJOJ\phoenix_by_darkheroic-d5g7m4m[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86945" y="457200"/>
            <a:ext cx="1601511" cy="158191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105400" y="4648200"/>
            <a:ext cx="3810000" cy="2062103"/>
          </a:xfrm>
          <a:prstGeom prst="rect">
            <a:avLst/>
          </a:prstGeom>
          <a:noFill/>
        </p:spPr>
        <p:txBody>
          <a:bodyPr wrap="square" rtlCol="0">
            <a:spAutoFit/>
          </a:bodyPr>
          <a:lstStyle/>
          <a:p>
            <a:pPr algn="ctr"/>
            <a:r>
              <a:rPr lang="en-US" sz="3200" b="1" dirty="0" smtClean="0">
                <a:latin typeface="Bradley Hand ITC" panose="03070402050302030203" pitchFamily="66" charset="0"/>
              </a:rPr>
              <a:t>These courses are for students in the Phoenix Program only!</a:t>
            </a:r>
            <a:endParaRPr lang="en-US" sz="3200" b="1" dirty="0">
              <a:latin typeface="Bradley Hand ITC" panose="03070402050302030203" pitchFamily="66" charset="0"/>
            </a:endParaRPr>
          </a:p>
        </p:txBody>
      </p:sp>
    </p:spTree>
    <p:extLst>
      <p:ext uri="{BB962C8B-B14F-4D97-AF65-F5344CB8AC3E}">
        <p14:creationId xmlns:p14="http://schemas.microsoft.com/office/powerpoint/2010/main" val="1192264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Phoenix Program Outlook</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2798475487"/>
              </p:ext>
            </p:extLst>
          </p:nvPr>
        </p:nvGraphicFramePr>
        <p:xfrm>
          <a:off x="76201" y="2249488"/>
          <a:ext cx="8915400" cy="3898764"/>
        </p:xfrm>
        <a:graphic>
          <a:graphicData uri="http://schemas.openxmlformats.org/drawingml/2006/table">
            <a:tbl>
              <a:tblPr firstRow="1" bandRow="1">
                <a:tableStyleId>{5C22544A-7EE6-4342-B048-85BDC9FD1C3A}</a:tableStyleId>
              </a:tblPr>
              <a:tblGrid>
                <a:gridCol w="2438400"/>
                <a:gridCol w="2286000"/>
                <a:gridCol w="2133600"/>
                <a:gridCol w="2057400"/>
              </a:tblGrid>
              <a:tr h="410142">
                <a:tc gridSpan="4">
                  <a:txBody>
                    <a:bodyPr/>
                    <a:lstStyle/>
                    <a:p>
                      <a:pPr algn="ctr"/>
                      <a:r>
                        <a:rPr lang="en-US" dirty="0" smtClean="0"/>
                        <a:t>Course Sequence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10142">
                <a:tc>
                  <a:txBody>
                    <a:bodyPr/>
                    <a:lstStyle/>
                    <a:p>
                      <a:pPr algn="ctr"/>
                      <a:r>
                        <a:rPr lang="en-US" b="1" dirty="0" smtClean="0">
                          <a:solidFill>
                            <a:schemeClr val="accent2"/>
                          </a:solidFill>
                        </a:rPr>
                        <a:t>Grade 9</a:t>
                      </a:r>
                      <a:endParaRPr lang="en-US" b="1" dirty="0">
                        <a:solidFill>
                          <a:schemeClr val="accent2"/>
                        </a:solidFill>
                      </a:endParaRPr>
                    </a:p>
                  </a:txBody>
                  <a:tcPr/>
                </a:tc>
                <a:tc>
                  <a:txBody>
                    <a:bodyPr/>
                    <a:lstStyle/>
                    <a:p>
                      <a:pPr algn="ctr"/>
                      <a:r>
                        <a:rPr lang="en-US" b="1" dirty="0" smtClean="0">
                          <a:solidFill>
                            <a:schemeClr val="accent2"/>
                          </a:solidFill>
                        </a:rPr>
                        <a:t>Grade 10</a:t>
                      </a:r>
                      <a:endParaRPr lang="en-US" b="1" dirty="0">
                        <a:solidFill>
                          <a:schemeClr val="accent2"/>
                        </a:solidFill>
                      </a:endParaRPr>
                    </a:p>
                  </a:txBody>
                  <a:tcPr/>
                </a:tc>
                <a:tc>
                  <a:txBody>
                    <a:bodyPr/>
                    <a:lstStyle/>
                    <a:p>
                      <a:pPr algn="ctr"/>
                      <a:r>
                        <a:rPr lang="en-US" b="1" dirty="0" smtClean="0">
                          <a:solidFill>
                            <a:schemeClr val="accent2"/>
                          </a:solidFill>
                        </a:rPr>
                        <a:t>Grade 11</a:t>
                      </a:r>
                      <a:endParaRPr lang="en-US" b="1" dirty="0">
                        <a:solidFill>
                          <a:schemeClr val="accent2"/>
                        </a:solidFill>
                      </a:endParaRPr>
                    </a:p>
                  </a:txBody>
                  <a:tcPr/>
                </a:tc>
                <a:tc>
                  <a:txBody>
                    <a:bodyPr/>
                    <a:lstStyle/>
                    <a:p>
                      <a:pPr algn="ctr"/>
                      <a:r>
                        <a:rPr lang="en-US" b="1" dirty="0" smtClean="0">
                          <a:solidFill>
                            <a:schemeClr val="accent2"/>
                          </a:solidFill>
                        </a:rPr>
                        <a:t>Grade 12</a:t>
                      </a:r>
                      <a:endParaRPr lang="en-US" b="1" dirty="0">
                        <a:solidFill>
                          <a:schemeClr val="accent2"/>
                        </a:solidFill>
                      </a:endParaRPr>
                    </a:p>
                  </a:txBody>
                  <a:tcPr/>
                </a:tc>
              </a:tr>
              <a:tr h="2528270">
                <a:tc>
                  <a:txBody>
                    <a:bodyPr/>
                    <a:lstStyle/>
                    <a:p>
                      <a:pPr marL="285750" indent="-285750" algn="ctr">
                        <a:buFont typeface="Arial" panose="020B0604020202020204" pitchFamily="34" charset="0"/>
                        <a:buChar char="•"/>
                      </a:pPr>
                      <a:r>
                        <a:rPr lang="en-US" sz="1400" dirty="0" smtClean="0">
                          <a:solidFill>
                            <a:schemeClr val="accent1"/>
                          </a:solidFill>
                        </a:rPr>
                        <a:t>Phoenix</a:t>
                      </a:r>
                      <a:r>
                        <a:rPr lang="en-US" sz="1400" baseline="0" dirty="0" smtClean="0">
                          <a:solidFill>
                            <a:schemeClr val="accent1"/>
                          </a:solidFill>
                        </a:rPr>
                        <a:t> </a:t>
                      </a:r>
                      <a:r>
                        <a:rPr lang="en-US" sz="1400" dirty="0" smtClean="0">
                          <a:solidFill>
                            <a:schemeClr val="accent1"/>
                          </a:solidFill>
                        </a:rPr>
                        <a:t>English 9</a:t>
                      </a:r>
                    </a:p>
                    <a:p>
                      <a:pPr marL="285750" indent="-285750" algn="ctr">
                        <a:buFont typeface="Arial" panose="020B0604020202020204" pitchFamily="34" charset="0"/>
                        <a:buChar char="•"/>
                      </a:pPr>
                      <a:r>
                        <a:rPr lang="en-US" sz="1400" dirty="0" smtClean="0">
                          <a:solidFill>
                            <a:schemeClr val="accent1"/>
                          </a:solidFill>
                        </a:rPr>
                        <a:t>Phoenix</a:t>
                      </a:r>
                      <a:r>
                        <a:rPr lang="en-US" sz="1400" baseline="0" dirty="0" smtClean="0">
                          <a:solidFill>
                            <a:schemeClr val="accent1"/>
                          </a:solidFill>
                        </a:rPr>
                        <a:t> </a:t>
                      </a:r>
                      <a:r>
                        <a:rPr lang="en-US" sz="1400" dirty="0" smtClean="0">
                          <a:solidFill>
                            <a:schemeClr val="accent1"/>
                          </a:solidFill>
                        </a:rPr>
                        <a:t>Algebra</a:t>
                      </a:r>
                      <a:r>
                        <a:rPr lang="en-US" sz="1400" baseline="0" dirty="0" smtClean="0">
                          <a:solidFill>
                            <a:schemeClr val="accent1"/>
                          </a:solidFill>
                        </a:rPr>
                        <a:t> 1</a:t>
                      </a:r>
                    </a:p>
                    <a:p>
                      <a:pPr marL="285750" indent="-285750" algn="ctr">
                        <a:buFont typeface="Arial" panose="020B0604020202020204" pitchFamily="34" charset="0"/>
                        <a:buChar char="•"/>
                      </a:pPr>
                      <a:r>
                        <a:rPr lang="en-US" sz="1400" dirty="0" smtClean="0">
                          <a:solidFill>
                            <a:schemeClr val="accent1"/>
                          </a:solidFill>
                        </a:rPr>
                        <a:t>Phoenix</a:t>
                      </a:r>
                      <a:r>
                        <a:rPr lang="en-US" sz="1400" baseline="0" dirty="0" smtClean="0">
                          <a:solidFill>
                            <a:schemeClr val="accent1"/>
                          </a:solidFill>
                        </a:rPr>
                        <a:t> Modern World</a:t>
                      </a:r>
                    </a:p>
                    <a:p>
                      <a:pPr marL="285750" indent="-285750" algn="ctr">
                        <a:buFont typeface="Arial" panose="020B0604020202020204" pitchFamily="34" charset="0"/>
                        <a:buChar char="•"/>
                      </a:pPr>
                      <a:r>
                        <a:rPr lang="en-US" sz="1400" dirty="0" smtClean="0">
                          <a:solidFill>
                            <a:schemeClr val="accent1"/>
                          </a:solidFill>
                        </a:rPr>
                        <a:t>Phoenix</a:t>
                      </a:r>
                      <a:r>
                        <a:rPr lang="en-US" sz="1400" baseline="0" dirty="0" smtClean="0">
                          <a:solidFill>
                            <a:schemeClr val="accent1"/>
                          </a:solidFill>
                        </a:rPr>
                        <a:t> Biology Part 1</a:t>
                      </a:r>
                    </a:p>
                    <a:p>
                      <a:pPr marL="285750" indent="-285750" algn="ctr">
                        <a:buFont typeface="Arial" panose="020B0604020202020204" pitchFamily="34" charset="0"/>
                        <a:buChar char="•"/>
                      </a:pPr>
                      <a:r>
                        <a:rPr lang="en-US" sz="1400" baseline="0" dirty="0" smtClean="0">
                          <a:solidFill>
                            <a:schemeClr val="accent1"/>
                          </a:solidFill>
                        </a:rPr>
                        <a:t>Phoenix Freshman Seminar</a:t>
                      </a:r>
                    </a:p>
                    <a:p>
                      <a:pPr marL="285750" indent="-285750" algn="ctr">
                        <a:buFont typeface="Arial" panose="020B0604020202020204" pitchFamily="34" charset="0"/>
                        <a:buChar char="•"/>
                      </a:pPr>
                      <a:r>
                        <a:rPr lang="en-US" sz="1400" baseline="0" dirty="0" smtClean="0">
                          <a:solidFill>
                            <a:schemeClr val="accent1"/>
                          </a:solidFill>
                        </a:rPr>
                        <a:t>Phoenix Health</a:t>
                      </a:r>
                    </a:p>
                    <a:p>
                      <a:pPr marL="285750" indent="-285750" algn="ctr">
                        <a:buFont typeface="Arial" panose="020B0604020202020204" pitchFamily="34" charset="0"/>
                        <a:buChar char="•"/>
                      </a:pPr>
                      <a:r>
                        <a:rPr lang="en-US" sz="1400" baseline="0" dirty="0" smtClean="0">
                          <a:solidFill>
                            <a:schemeClr val="accent1"/>
                          </a:solidFill>
                        </a:rPr>
                        <a:t>Phoenix Film Study</a:t>
                      </a:r>
                    </a:p>
                    <a:p>
                      <a:pPr marL="285750" indent="-285750" algn="ctr">
                        <a:buFont typeface="Arial" panose="020B0604020202020204" pitchFamily="34" charset="0"/>
                        <a:buChar char="•"/>
                      </a:pPr>
                      <a:r>
                        <a:rPr lang="en-US" sz="1400" baseline="0" dirty="0" smtClean="0">
                          <a:solidFill>
                            <a:schemeClr val="accent1"/>
                          </a:solidFill>
                        </a:rPr>
                        <a:t>Phoenix Human Diseases</a:t>
                      </a:r>
                    </a:p>
                    <a:p>
                      <a:pPr marL="285750" indent="-285750" algn="ctr">
                        <a:buFont typeface="Arial" panose="020B0604020202020204" pitchFamily="34" charset="0"/>
                        <a:buChar char="•"/>
                      </a:pPr>
                      <a:r>
                        <a:rPr lang="en-US" sz="1400" baseline="0" dirty="0" smtClean="0">
                          <a:solidFill>
                            <a:schemeClr val="accent1"/>
                          </a:solidFill>
                        </a:rPr>
                        <a:t>The 1960’s Through Music</a:t>
                      </a:r>
                    </a:p>
                    <a:p>
                      <a:pPr marL="285750" indent="-285750" algn="ctr">
                        <a:buFont typeface="Arial" panose="020B0604020202020204" pitchFamily="34" charset="0"/>
                        <a:buChar char="•"/>
                      </a:pPr>
                      <a:r>
                        <a:rPr lang="en-US" sz="1400" baseline="0" dirty="0" smtClean="0">
                          <a:solidFill>
                            <a:schemeClr val="accent1"/>
                          </a:solidFill>
                        </a:rPr>
                        <a:t>20</a:t>
                      </a:r>
                      <a:r>
                        <a:rPr lang="en-US" sz="1400" baseline="30000" dirty="0" smtClean="0">
                          <a:solidFill>
                            <a:schemeClr val="accent1"/>
                          </a:solidFill>
                        </a:rPr>
                        <a:t>th</a:t>
                      </a:r>
                      <a:r>
                        <a:rPr lang="en-US" sz="1400" baseline="0" dirty="0" smtClean="0">
                          <a:solidFill>
                            <a:schemeClr val="accent1"/>
                          </a:solidFill>
                        </a:rPr>
                        <a:t> Century Art</a:t>
                      </a:r>
                    </a:p>
                    <a:p>
                      <a:pPr marL="285750" indent="-285750" algn="ctr">
                        <a:buFont typeface="Arial" panose="020B0604020202020204" pitchFamily="34" charset="0"/>
                        <a:buChar char="•"/>
                      </a:pPr>
                      <a:endParaRPr lang="en-US" sz="1400" dirty="0">
                        <a:solidFill>
                          <a:schemeClr val="accent1"/>
                        </a:solidFill>
                      </a:endParaRPr>
                    </a:p>
                  </a:txBody>
                  <a:tcPr/>
                </a:tc>
                <a:tc>
                  <a:txBody>
                    <a:bodyPr/>
                    <a:lstStyle/>
                    <a:p>
                      <a:pPr marL="285750" indent="-285750" algn="ctr">
                        <a:buFont typeface="Arial" panose="020B0604020202020204" pitchFamily="34" charset="0"/>
                        <a:buChar char="•"/>
                      </a:pPr>
                      <a:r>
                        <a:rPr lang="en-US" sz="1400" dirty="0" smtClean="0">
                          <a:solidFill>
                            <a:schemeClr val="accent1"/>
                          </a:solidFill>
                        </a:rPr>
                        <a:t>Phoenix</a:t>
                      </a:r>
                      <a:r>
                        <a:rPr lang="en-US" sz="1400" baseline="0" dirty="0" smtClean="0">
                          <a:solidFill>
                            <a:schemeClr val="accent1"/>
                          </a:solidFill>
                        </a:rPr>
                        <a:t> </a:t>
                      </a:r>
                      <a:r>
                        <a:rPr lang="en-US" sz="1400" dirty="0" smtClean="0">
                          <a:solidFill>
                            <a:schemeClr val="accent1"/>
                          </a:solidFill>
                        </a:rPr>
                        <a:t>English 10</a:t>
                      </a:r>
                    </a:p>
                    <a:p>
                      <a:pPr marL="285750" indent="-285750" algn="ctr">
                        <a:buFont typeface="Arial" panose="020B0604020202020204" pitchFamily="34" charset="0"/>
                        <a:buChar char="•"/>
                      </a:pPr>
                      <a:r>
                        <a:rPr lang="en-US" sz="1400" dirty="0" smtClean="0">
                          <a:solidFill>
                            <a:schemeClr val="accent1"/>
                          </a:solidFill>
                        </a:rPr>
                        <a:t>Phoenix</a:t>
                      </a:r>
                      <a:r>
                        <a:rPr lang="en-US" sz="1400" baseline="0" dirty="0" smtClean="0">
                          <a:solidFill>
                            <a:schemeClr val="accent1"/>
                          </a:solidFill>
                        </a:rPr>
                        <a:t> Geometry</a:t>
                      </a:r>
                    </a:p>
                    <a:p>
                      <a:pPr marL="285750" indent="-285750" algn="ctr">
                        <a:buFont typeface="Arial" panose="020B0604020202020204" pitchFamily="34" charset="0"/>
                        <a:buChar char="•"/>
                      </a:pPr>
                      <a:r>
                        <a:rPr lang="en-US" sz="1400" dirty="0" smtClean="0">
                          <a:solidFill>
                            <a:schemeClr val="accent1"/>
                          </a:solidFill>
                        </a:rPr>
                        <a:t>Phoenix</a:t>
                      </a:r>
                      <a:r>
                        <a:rPr lang="en-US" sz="1400" baseline="0" dirty="0" smtClean="0">
                          <a:solidFill>
                            <a:schemeClr val="accent1"/>
                          </a:solidFill>
                        </a:rPr>
                        <a:t> US History 1</a:t>
                      </a:r>
                    </a:p>
                    <a:p>
                      <a:pPr marL="285750" indent="-285750" algn="ctr">
                        <a:buFont typeface="Arial" panose="020B0604020202020204" pitchFamily="34" charset="0"/>
                        <a:buChar char="•"/>
                      </a:pPr>
                      <a:r>
                        <a:rPr lang="en-US" sz="1400" dirty="0" smtClean="0">
                          <a:solidFill>
                            <a:schemeClr val="accent1"/>
                          </a:solidFill>
                        </a:rPr>
                        <a:t>Phoenix</a:t>
                      </a:r>
                      <a:r>
                        <a:rPr lang="en-US" sz="1400" baseline="0" dirty="0" smtClean="0">
                          <a:solidFill>
                            <a:schemeClr val="accent1"/>
                          </a:solidFill>
                        </a:rPr>
                        <a:t> Biology Part 2</a:t>
                      </a:r>
                    </a:p>
                    <a:p>
                      <a:pPr marL="285750" indent="-285750" algn="ctr">
                        <a:buFont typeface="Arial" panose="020B0604020202020204" pitchFamily="34" charset="0"/>
                        <a:buChar char="•"/>
                      </a:pPr>
                      <a:r>
                        <a:rPr lang="en-US" sz="1400" baseline="0" dirty="0" smtClean="0">
                          <a:solidFill>
                            <a:schemeClr val="accent1"/>
                          </a:solidFill>
                        </a:rPr>
                        <a:t>Phoenix Film Study</a:t>
                      </a:r>
                    </a:p>
                    <a:p>
                      <a:pPr marL="285750" indent="-285750" algn="ctr">
                        <a:buFont typeface="Arial" panose="020B0604020202020204" pitchFamily="34" charset="0"/>
                        <a:buChar char="•"/>
                      </a:pPr>
                      <a:r>
                        <a:rPr lang="en-US" sz="1400" baseline="0" dirty="0" smtClean="0">
                          <a:solidFill>
                            <a:schemeClr val="accent1"/>
                          </a:solidFill>
                        </a:rPr>
                        <a:t>Phoenix Human Diseases</a:t>
                      </a:r>
                    </a:p>
                    <a:p>
                      <a:pPr marL="285750" indent="-285750" algn="ctr">
                        <a:buFont typeface="Arial" panose="020B0604020202020204" pitchFamily="34" charset="0"/>
                        <a:buChar char="•"/>
                      </a:pPr>
                      <a:r>
                        <a:rPr lang="en-US" sz="1400" baseline="0" dirty="0" smtClean="0">
                          <a:solidFill>
                            <a:schemeClr val="accent1"/>
                          </a:solidFill>
                        </a:rPr>
                        <a:t>The 1960’s Through Music</a:t>
                      </a:r>
                    </a:p>
                    <a:p>
                      <a:pPr marL="285750" indent="-285750" algn="ctr">
                        <a:buFont typeface="Arial" panose="020B0604020202020204" pitchFamily="34" charset="0"/>
                        <a:buChar char="•"/>
                      </a:pPr>
                      <a:r>
                        <a:rPr lang="en-US" sz="1400" baseline="0" dirty="0" smtClean="0">
                          <a:solidFill>
                            <a:schemeClr val="accent1"/>
                          </a:solidFill>
                        </a:rPr>
                        <a:t>20</a:t>
                      </a:r>
                      <a:r>
                        <a:rPr lang="en-US" sz="1400" baseline="30000" dirty="0" smtClean="0">
                          <a:solidFill>
                            <a:schemeClr val="accent1"/>
                          </a:solidFill>
                        </a:rPr>
                        <a:t>th</a:t>
                      </a:r>
                      <a:r>
                        <a:rPr lang="en-US" sz="1400" baseline="0" dirty="0" smtClean="0">
                          <a:solidFill>
                            <a:schemeClr val="accent1"/>
                          </a:solidFill>
                        </a:rPr>
                        <a:t> Century Art</a:t>
                      </a:r>
                    </a:p>
                    <a:p>
                      <a:pPr marL="285750" indent="-285750" algn="ctr">
                        <a:buFont typeface="Arial" panose="020B0604020202020204" pitchFamily="34" charset="0"/>
                        <a:buChar char="•"/>
                      </a:pPr>
                      <a:endParaRPr lang="en-US" sz="1400" dirty="0">
                        <a:solidFill>
                          <a:schemeClr val="accent1"/>
                        </a:solidFill>
                      </a:endParaRPr>
                    </a:p>
                  </a:txBody>
                  <a:tcPr/>
                </a:tc>
                <a:tc>
                  <a:txBody>
                    <a:bodyPr/>
                    <a:lstStyle/>
                    <a:p>
                      <a:pPr marL="285750" marR="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solidFill>
                            <a:schemeClr val="accent1"/>
                          </a:solidFill>
                        </a:rPr>
                        <a:t>Phoenix</a:t>
                      </a:r>
                      <a:r>
                        <a:rPr lang="en-US" sz="1400" baseline="0" dirty="0" smtClean="0">
                          <a:solidFill>
                            <a:schemeClr val="accent1"/>
                          </a:solidFill>
                        </a:rPr>
                        <a:t> </a:t>
                      </a:r>
                      <a:r>
                        <a:rPr lang="en-US" sz="1400" dirty="0" smtClean="0">
                          <a:solidFill>
                            <a:schemeClr val="accent1"/>
                          </a:solidFill>
                        </a:rPr>
                        <a:t>English 11</a:t>
                      </a:r>
                    </a:p>
                    <a:p>
                      <a:pPr marL="285750" indent="-285750" algn="ctr">
                        <a:buFont typeface="Arial" panose="020B0604020202020204" pitchFamily="34" charset="0"/>
                        <a:buChar char="•"/>
                      </a:pPr>
                      <a:r>
                        <a:rPr lang="en-US" sz="1400" dirty="0" smtClean="0">
                          <a:solidFill>
                            <a:schemeClr val="accent1"/>
                          </a:solidFill>
                        </a:rPr>
                        <a:t>Phoenix</a:t>
                      </a:r>
                      <a:r>
                        <a:rPr lang="en-US" sz="1400" baseline="0" dirty="0" smtClean="0">
                          <a:solidFill>
                            <a:schemeClr val="accent1"/>
                          </a:solidFill>
                        </a:rPr>
                        <a:t> </a:t>
                      </a:r>
                      <a:r>
                        <a:rPr lang="en-US" sz="1400" dirty="0" smtClean="0">
                          <a:solidFill>
                            <a:schemeClr val="accent1"/>
                          </a:solidFill>
                        </a:rPr>
                        <a:t>Algebra 2</a:t>
                      </a:r>
                    </a:p>
                    <a:p>
                      <a:pPr marL="285750" indent="-285750" algn="ctr">
                        <a:buFont typeface="Arial" panose="020B0604020202020204" pitchFamily="34" charset="0"/>
                        <a:buChar char="•"/>
                      </a:pPr>
                      <a:r>
                        <a:rPr lang="en-US" sz="1400" dirty="0" smtClean="0">
                          <a:solidFill>
                            <a:schemeClr val="accent1"/>
                          </a:solidFill>
                        </a:rPr>
                        <a:t>Phoenix US</a:t>
                      </a:r>
                      <a:r>
                        <a:rPr lang="en-US" sz="1400" baseline="0" dirty="0" smtClean="0">
                          <a:solidFill>
                            <a:schemeClr val="accent1"/>
                          </a:solidFill>
                        </a:rPr>
                        <a:t> History II</a:t>
                      </a:r>
                      <a:endParaRPr lang="en-US" sz="1400" dirty="0" smtClean="0">
                        <a:solidFill>
                          <a:schemeClr val="accent1"/>
                        </a:solidFill>
                      </a:endParaRPr>
                    </a:p>
                    <a:p>
                      <a:pPr marL="285750" indent="-285750" algn="ctr">
                        <a:buFont typeface="Arial" panose="020B0604020202020204" pitchFamily="34" charset="0"/>
                        <a:buChar char="•"/>
                      </a:pPr>
                      <a:r>
                        <a:rPr lang="en-US" sz="1400" baseline="0" dirty="0" smtClean="0">
                          <a:solidFill>
                            <a:schemeClr val="accent1"/>
                          </a:solidFill>
                        </a:rPr>
                        <a:t>Phoenix Film Study</a:t>
                      </a:r>
                    </a:p>
                    <a:p>
                      <a:pPr marL="285750" indent="-285750" algn="ctr">
                        <a:buFont typeface="Arial" panose="020B0604020202020204" pitchFamily="34" charset="0"/>
                        <a:buChar char="•"/>
                      </a:pPr>
                      <a:r>
                        <a:rPr lang="en-US" sz="1400" baseline="0" dirty="0" smtClean="0">
                          <a:solidFill>
                            <a:schemeClr val="accent1"/>
                          </a:solidFill>
                        </a:rPr>
                        <a:t>Phoenix Human Diseases</a:t>
                      </a:r>
                    </a:p>
                    <a:p>
                      <a:pPr marL="285750" indent="-285750" algn="ctr">
                        <a:buFont typeface="Arial" panose="020B0604020202020204" pitchFamily="34" charset="0"/>
                        <a:buChar char="•"/>
                      </a:pPr>
                      <a:r>
                        <a:rPr lang="en-US" sz="1400" baseline="0" dirty="0" smtClean="0">
                          <a:solidFill>
                            <a:schemeClr val="accent1"/>
                          </a:solidFill>
                        </a:rPr>
                        <a:t>The 1960’s Through Music</a:t>
                      </a:r>
                    </a:p>
                    <a:p>
                      <a:pPr marL="285750" indent="-285750" algn="ctr">
                        <a:buFont typeface="Arial" panose="020B0604020202020204" pitchFamily="34" charset="0"/>
                        <a:buChar char="•"/>
                      </a:pPr>
                      <a:r>
                        <a:rPr lang="en-US" sz="1400" baseline="0" dirty="0" smtClean="0">
                          <a:solidFill>
                            <a:schemeClr val="accent1"/>
                          </a:solidFill>
                        </a:rPr>
                        <a:t>20</a:t>
                      </a:r>
                      <a:r>
                        <a:rPr lang="en-US" sz="1400" baseline="30000" dirty="0" smtClean="0">
                          <a:solidFill>
                            <a:schemeClr val="accent1"/>
                          </a:solidFill>
                        </a:rPr>
                        <a:t>th</a:t>
                      </a:r>
                      <a:r>
                        <a:rPr lang="en-US" sz="1400" baseline="0" dirty="0" smtClean="0">
                          <a:solidFill>
                            <a:schemeClr val="accent1"/>
                          </a:solidFill>
                        </a:rPr>
                        <a:t> Century Art</a:t>
                      </a:r>
                    </a:p>
                    <a:p>
                      <a:pPr marL="285750" indent="-285750" algn="ctr">
                        <a:buFont typeface="Arial" panose="020B0604020202020204" pitchFamily="34" charset="0"/>
                        <a:buChar char="•"/>
                      </a:pPr>
                      <a:endParaRPr lang="en-US" sz="1400" dirty="0">
                        <a:solidFill>
                          <a:schemeClr val="accent1"/>
                        </a:solidFill>
                      </a:endParaRPr>
                    </a:p>
                  </a:txBody>
                  <a:tcPr/>
                </a:tc>
                <a:tc>
                  <a:txBody>
                    <a:bodyPr/>
                    <a:lstStyle/>
                    <a:p>
                      <a:pPr marL="285750" indent="-285750" algn="ctr">
                        <a:buFont typeface="Arial" panose="020B0604020202020204" pitchFamily="34" charset="0"/>
                        <a:buChar char="•"/>
                      </a:pPr>
                      <a:r>
                        <a:rPr lang="en-US" sz="1400" dirty="0" smtClean="0">
                          <a:solidFill>
                            <a:schemeClr val="accent1"/>
                          </a:solidFill>
                        </a:rPr>
                        <a:t>Phoenix</a:t>
                      </a:r>
                      <a:r>
                        <a:rPr lang="en-US" sz="1400" baseline="0" dirty="0" smtClean="0">
                          <a:solidFill>
                            <a:schemeClr val="accent1"/>
                          </a:solidFill>
                        </a:rPr>
                        <a:t> </a:t>
                      </a:r>
                      <a:r>
                        <a:rPr lang="en-US" sz="1400" dirty="0" smtClean="0">
                          <a:solidFill>
                            <a:schemeClr val="accent1"/>
                          </a:solidFill>
                        </a:rPr>
                        <a:t>English 12</a:t>
                      </a:r>
                    </a:p>
                    <a:p>
                      <a:pPr marL="285750" indent="-285750" algn="ctr">
                        <a:buFont typeface="Arial" panose="020B0604020202020204" pitchFamily="34" charset="0"/>
                        <a:buChar char="•"/>
                      </a:pPr>
                      <a:r>
                        <a:rPr lang="en-US" sz="1400" baseline="0" dirty="0" smtClean="0">
                          <a:solidFill>
                            <a:schemeClr val="accent1"/>
                          </a:solidFill>
                        </a:rPr>
                        <a:t>Phoenix Film Study</a:t>
                      </a:r>
                    </a:p>
                    <a:p>
                      <a:pPr marL="285750" indent="-285750" algn="ctr">
                        <a:buFont typeface="Arial" panose="020B0604020202020204" pitchFamily="34" charset="0"/>
                        <a:buChar char="•"/>
                      </a:pPr>
                      <a:r>
                        <a:rPr lang="en-US" sz="1400" baseline="0" dirty="0" smtClean="0">
                          <a:solidFill>
                            <a:schemeClr val="accent1"/>
                          </a:solidFill>
                        </a:rPr>
                        <a:t>Phoenix Human Diseases</a:t>
                      </a:r>
                    </a:p>
                    <a:p>
                      <a:pPr marL="285750" indent="-285750" algn="ctr">
                        <a:buFont typeface="Arial" panose="020B0604020202020204" pitchFamily="34" charset="0"/>
                        <a:buChar char="•"/>
                      </a:pPr>
                      <a:r>
                        <a:rPr lang="en-US" sz="1400" baseline="0" dirty="0" smtClean="0">
                          <a:solidFill>
                            <a:schemeClr val="accent1"/>
                          </a:solidFill>
                        </a:rPr>
                        <a:t>The 1960’s Through Music</a:t>
                      </a:r>
                    </a:p>
                    <a:p>
                      <a:pPr marL="285750" indent="-285750" algn="ctr">
                        <a:buFont typeface="Arial" panose="020B0604020202020204" pitchFamily="34" charset="0"/>
                        <a:buChar char="•"/>
                      </a:pPr>
                      <a:r>
                        <a:rPr lang="en-US" sz="1400" baseline="0" dirty="0" smtClean="0">
                          <a:solidFill>
                            <a:schemeClr val="accent1"/>
                          </a:solidFill>
                        </a:rPr>
                        <a:t>20</a:t>
                      </a:r>
                      <a:r>
                        <a:rPr lang="en-US" sz="1400" baseline="30000" dirty="0" smtClean="0">
                          <a:solidFill>
                            <a:schemeClr val="accent1"/>
                          </a:solidFill>
                        </a:rPr>
                        <a:t>th</a:t>
                      </a:r>
                      <a:r>
                        <a:rPr lang="en-US" sz="1400" baseline="0" dirty="0" smtClean="0">
                          <a:solidFill>
                            <a:schemeClr val="accent1"/>
                          </a:solidFill>
                        </a:rPr>
                        <a:t> Century Art</a:t>
                      </a:r>
                    </a:p>
                    <a:p>
                      <a:pPr marL="285750" indent="-285750" algn="ctr">
                        <a:buFont typeface="Arial" panose="020B0604020202020204" pitchFamily="34" charset="0"/>
                        <a:buChar char="•"/>
                      </a:pPr>
                      <a:r>
                        <a:rPr lang="en-US" sz="1400" baseline="0" dirty="0" smtClean="0">
                          <a:solidFill>
                            <a:schemeClr val="accent1"/>
                          </a:solidFill>
                        </a:rPr>
                        <a:t>Phoenix Career Development</a:t>
                      </a:r>
                    </a:p>
                    <a:p>
                      <a:pPr marL="285750" indent="-285750" algn="ctr">
                        <a:buFont typeface="Arial" panose="020B0604020202020204" pitchFamily="34" charset="0"/>
                        <a:buChar char="•"/>
                      </a:pPr>
                      <a:endParaRPr lang="en-US" sz="1400" dirty="0">
                        <a:solidFill>
                          <a:schemeClr val="accent1"/>
                        </a:solidFill>
                      </a:endParaRPr>
                    </a:p>
                  </a:txBody>
                  <a:tcPr/>
                </a:tc>
              </a:tr>
            </a:tbl>
          </a:graphicData>
        </a:graphic>
      </p:graphicFrame>
      <p:pic>
        <p:nvPicPr>
          <p:cNvPr id="6" name="Picture 2" descr="C:\Users\rkanter\AppData\Local\Microsoft\Windows\Temporary Internet Files\Content.IE5\AUYTIJOJ\phoenix_by_darkheroic-d5g7m4m[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86945" y="457200"/>
            <a:ext cx="1601511" cy="15819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067082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63</TotalTime>
  <Words>658</Words>
  <Application>Microsoft Office PowerPoint</Application>
  <PresentationFormat>On-screen Show (4:3)</PresentationFormat>
  <Paragraphs>172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Urban</vt:lpstr>
      <vt:lpstr>The Special Education Department</vt:lpstr>
      <vt:lpstr>Leaders of the Department</vt:lpstr>
      <vt:lpstr>Special Education Programs at FHS</vt:lpstr>
      <vt:lpstr>Glimpse at the Learning Center</vt:lpstr>
      <vt:lpstr>Learning Center Curriculum</vt:lpstr>
      <vt:lpstr>Leader of the Phoenix Department</vt:lpstr>
      <vt:lpstr>Phoenix Department</vt:lpstr>
      <vt:lpstr>Phoenix Course Selection</vt:lpstr>
      <vt:lpstr>Phoenix Program Outlook</vt:lpstr>
      <vt:lpstr>The Applied Program</vt:lpstr>
      <vt:lpstr>Applied Level Classes</vt:lpstr>
      <vt:lpstr>Special Education Classes Not Academic Specific</vt:lpstr>
      <vt:lpstr>Special Education Courses Outlook</vt:lpstr>
      <vt:lpstr>Inclusion Courses</vt:lpstr>
      <vt:lpstr>Questions?</vt:lpstr>
    </vt:vector>
  </TitlesOfParts>
  <Company>Framingham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Special Education Department</dc:title>
  <dc:creator>Robin Kanter</dc:creator>
  <cp:lastModifiedBy>Corinne Nye</cp:lastModifiedBy>
  <cp:revision>11</cp:revision>
  <dcterms:created xsi:type="dcterms:W3CDTF">2016-02-29T00:24:28Z</dcterms:created>
  <dcterms:modified xsi:type="dcterms:W3CDTF">2016-03-01T22:28:39Z</dcterms:modified>
</cp:coreProperties>
</file>